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sldIdLst>
    <p:sldId id="256" r:id="rId2"/>
    <p:sldId id="257" r:id="rId3"/>
    <p:sldId id="258" r:id="rId4"/>
    <p:sldId id="284" r:id="rId5"/>
    <p:sldId id="259" r:id="rId6"/>
    <p:sldId id="260" r:id="rId7"/>
    <p:sldId id="261" r:id="rId8"/>
    <p:sldId id="262" r:id="rId9"/>
    <p:sldId id="263" r:id="rId10"/>
    <p:sldId id="268" r:id="rId11"/>
    <p:sldId id="265" r:id="rId12"/>
    <p:sldId id="269" r:id="rId13"/>
    <p:sldId id="270" r:id="rId14"/>
    <p:sldId id="266" r:id="rId15"/>
    <p:sldId id="272" r:id="rId16"/>
    <p:sldId id="273" r:id="rId17"/>
    <p:sldId id="271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915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64970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5408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6944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01513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79804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05554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314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1618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3322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1000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54899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0444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97768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07848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80386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19743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A1A9ED6-894E-4E00-BB9D-CD9D76132DE8}" type="datetimeFigureOut">
              <a:rPr lang="pl-PL" smtClean="0"/>
              <a:t>2015-09-17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F253C-3AC5-4C25-8274-D61F80CF97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81242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54954" y="4777380"/>
            <a:ext cx="9727693" cy="861420"/>
          </a:xfrm>
        </p:spPr>
        <p:txBody>
          <a:bodyPr>
            <a:normAutofit/>
          </a:bodyPr>
          <a:lstStyle/>
          <a:p>
            <a:r>
              <a:rPr lang="pl-PL" sz="3200" b="1" dirty="0" smtClean="0"/>
              <a:t>ZASADY DOBROSTANU PRODUKCJI DROBIARSKIEJ</a:t>
            </a:r>
            <a:endParaRPr lang="pl-PL" sz="3200" b="1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610" y="1287888"/>
            <a:ext cx="4991052" cy="333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2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97038"/>
          </a:xfrm>
        </p:spPr>
        <p:txBody>
          <a:bodyPr>
            <a:normAutofit/>
          </a:bodyPr>
          <a:lstStyle/>
          <a:p>
            <a:r>
              <a:rPr lang="pl-PL" sz="2800" dirty="0">
                <a:latin typeface="Britannic Bold" pitchFamily="34" charset="0"/>
              </a:rPr>
              <a:t>D</a:t>
            </a:r>
            <a:r>
              <a:rPr lang="pl-PL" sz="2800" dirty="0" smtClean="0">
                <a:latin typeface="Britannic Bold" pitchFamily="34" charset="0"/>
              </a:rPr>
              <a:t>robiarstwo jest jedną z najszybciej rozwijających się gałęzi  produkcji drobiarskiej</a:t>
            </a:r>
            <a:br>
              <a:rPr lang="pl-PL" sz="2800" dirty="0" smtClean="0">
                <a:latin typeface="Britannic Bold" pitchFamily="34" charset="0"/>
              </a:rPr>
            </a:br>
            <a:r>
              <a:rPr lang="pl-PL" sz="2800" dirty="0" smtClean="0">
                <a:latin typeface="Britannic Bold" pitchFamily="34" charset="0"/>
              </a:rPr>
              <a:t/>
            </a:r>
            <a:br>
              <a:rPr lang="pl-PL" sz="2800" dirty="0" smtClean="0">
                <a:latin typeface="Britannic Bold" pitchFamily="34" charset="0"/>
              </a:rPr>
            </a:br>
            <a:r>
              <a:rPr lang="pl-PL" sz="2800" dirty="0" smtClean="0">
                <a:latin typeface="Britannic Bold" pitchFamily="34" charset="0"/>
              </a:rPr>
              <a:t>Wykorzystanie nowych osiągnięć genetyki,  hodowli, żywienie pozwoliło na uzyskanie  ogromnego postępu w tej dziedzinie, wszystko to sprzyjało  wzrostowi  poziomu produkcji oraz uzyskaniu maksymalnych  efektów ekonomicznych</a:t>
            </a:r>
            <a:br>
              <a:rPr lang="pl-PL" sz="2800" dirty="0" smtClean="0">
                <a:latin typeface="Britannic Bold" pitchFamily="34" charset="0"/>
              </a:rPr>
            </a:br>
            <a:r>
              <a:rPr lang="pl-PL" sz="2800" dirty="0" smtClean="0">
                <a:latin typeface="Britannic Bold" pitchFamily="34" charset="0"/>
              </a:rPr>
              <a:t/>
            </a:r>
            <a:br>
              <a:rPr lang="pl-PL" sz="2800" dirty="0" smtClean="0">
                <a:latin typeface="Britannic Bold" pitchFamily="34" charset="0"/>
              </a:rPr>
            </a:br>
            <a:r>
              <a:rPr lang="pl-PL" sz="2800" dirty="0" smtClean="0">
                <a:latin typeface="Britannic Bold" pitchFamily="34" charset="0"/>
              </a:rPr>
              <a:t>Technologie intensywnego  chowu  charakteryzują się dużym zagęszczeniem, utrzymaniem bezściółkowym  lub w bateriach,  wyeliminowaniem  pastwiska oraz wybiegu, ograniczeniem  możliwości ruchu.</a:t>
            </a:r>
            <a:br>
              <a:rPr lang="pl-PL" sz="2800" dirty="0" smtClean="0">
                <a:latin typeface="Britannic Bold" pitchFamily="34" charset="0"/>
              </a:rPr>
            </a:b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114285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19010"/>
          </a:xfrm>
        </p:spPr>
        <p:txBody>
          <a:bodyPr>
            <a:normAutofit fontScale="90000"/>
          </a:bodyPr>
          <a:lstStyle/>
          <a:p>
            <a:pPr marL="0" indent="0" fontAlgn="auto">
              <a:spcAft>
                <a:spcPts val="0"/>
              </a:spcAft>
              <a:defRPr/>
            </a:pPr>
            <a:r>
              <a:rPr lang="pl-PL" sz="3600" dirty="0">
                <a:latin typeface="Britannic Bold" pitchFamily="34" charset="0"/>
              </a:rPr>
              <a:t>Intensywnie użytkowany drób narażony jest bowiem na szereg czynników stresowych obniżających poziom dobrostanu. Należą do nich przede wszystkim:</a:t>
            </a:r>
            <a:br>
              <a:rPr lang="pl-PL" sz="3600" dirty="0">
                <a:latin typeface="Britannic Bold" pitchFamily="34" charset="0"/>
              </a:rPr>
            </a:br>
            <a:r>
              <a:rPr lang="pl-PL" sz="3600" dirty="0">
                <a:latin typeface="Britannic Bold" pitchFamily="34" charset="0"/>
              </a:rPr>
              <a:t>- zbyt duża obsada,  </a:t>
            </a:r>
            <a:br>
              <a:rPr lang="pl-PL" sz="3600" dirty="0">
                <a:latin typeface="Britannic Bold" pitchFamily="34" charset="0"/>
              </a:rPr>
            </a:br>
            <a:r>
              <a:rPr lang="pl-PL" sz="3600" dirty="0">
                <a:latin typeface="Britannic Bold" pitchFamily="34" charset="0"/>
              </a:rPr>
              <a:t>- nieuwzględnianie  wysokich wymagań dot. żywienia i warunków mikroklimatycznych,</a:t>
            </a:r>
            <a:br>
              <a:rPr lang="pl-PL" sz="3600" dirty="0">
                <a:latin typeface="Britannic Bold" pitchFamily="34" charset="0"/>
              </a:rPr>
            </a:br>
            <a:r>
              <a:rPr lang="pl-PL" sz="3600" dirty="0">
                <a:latin typeface="Britannic Bold" pitchFamily="34" charset="0"/>
              </a:rPr>
              <a:t>- </a:t>
            </a:r>
            <a:r>
              <a:rPr lang="pl-PL" sz="3600" dirty="0" smtClean="0">
                <a:latin typeface="Britannic Bold" pitchFamily="34" charset="0"/>
              </a:rPr>
              <a:t> oświetlenie</a:t>
            </a:r>
            <a:r>
              <a:rPr lang="pl-PL" sz="3600" dirty="0">
                <a:latin typeface="Britannic Bold" pitchFamily="34" charset="0"/>
              </a:rPr>
              <a:t>,</a:t>
            </a:r>
            <a:br>
              <a:rPr lang="pl-PL" sz="3600" dirty="0">
                <a:latin typeface="Britannic Bold" pitchFamily="34" charset="0"/>
              </a:rPr>
            </a:br>
            <a:r>
              <a:rPr lang="pl-PL" sz="3600" dirty="0">
                <a:latin typeface="Britannic Bold" pitchFamily="34" charset="0"/>
              </a:rPr>
              <a:t>-  jakość  ściółki,</a:t>
            </a:r>
            <a:br>
              <a:rPr lang="pl-PL" sz="3600" dirty="0">
                <a:latin typeface="Britannic Bold" pitchFamily="34" charset="0"/>
              </a:rPr>
            </a:br>
            <a:r>
              <a:rPr lang="pl-PL" sz="3600" dirty="0">
                <a:latin typeface="Britannic Bold" pitchFamily="34" charset="0"/>
              </a:rPr>
              <a:t>- </a:t>
            </a:r>
            <a:r>
              <a:rPr lang="pl-PL" sz="3600" dirty="0" smtClean="0">
                <a:latin typeface="Britannic Bold" pitchFamily="34" charset="0"/>
              </a:rPr>
              <a:t> nieodpowiednie </a:t>
            </a:r>
            <a:r>
              <a:rPr lang="pl-PL" sz="3600" dirty="0">
                <a:latin typeface="Britannic Bold" pitchFamily="34" charset="0"/>
              </a:rPr>
              <a:t>obchodzenie się z ptakami,</a:t>
            </a:r>
            <a:br>
              <a:rPr lang="pl-PL" sz="3600" dirty="0">
                <a:latin typeface="Britannic Bold" pitchFamily="34" charset="0"/>
              </a:rPr>
            </a:br>
            <a:r>
              <a:rPr lang="pl-PL" sz="3600" dirty="0">
                <a:latin typeface="Britannic Bold" pitchFamily="34" charset="0"/>
              </a:rPr>
              <a:t>- </a:t>
            </a:r>
            <a:r>
              <a:rPr lang="pl-PL" sz="3600" dirty="0" smtClean="0">
                <a:latin typeface="Britannic Bold" pitchFamily="34" charset="0"/>
              </a:rPr>
              <a:t> czynności </a:t>
            </a:r>
            <a:r>
              <a:rPr lang="pl-PL" sz="3600" dirty="0" err="1">
                <a:latin typeface="Britannic Bold" pitchFamily="34" charset="0"/>
              </a:rPr>
              <a:t>przedubojowe</a:t>
            </a:r>
            <a:r>
              <a:rPr lang="pl-PL" sz="3600" dirty="0">
                <a:latin typeface="Britannic Bold" pitchFamily="34" charset="0"/>
              </a:rPr>
              <a:t>  tj. chwytanie, załadunek, </a:t>
            </a:r>
            <a:r>
              <a:rPr lang="pl-PL" sz="3600" dirty="0" smtClean="0">
                <a:latin typeface="Britannic Bold" pitchFamily="34" charset="0"/>
              </a:rPr>
              <a:t>              transport </a:t>
            </a:r>
            <a:r>
              <a:rPr lang="pl-PL" sz="3600" dirty="0">
                <a:latin typeface="Britannic Bold" pitchFamily="34" charset="0"/>
              </a:rPr>
              <a:t>, ogłuszanie  i wreszcie sam ubój.</a:t>
            </a:r>
            <a:r>
              <a:rPr lang="pl-PL" dirty="0">
                <a:latin typeface="Britannic Bold" pitchFamily="34" charset="0"/>
              </a:rPr>
              <a:t/>
            </a:r>
            <a:br>
              <a:rPr lang="pl-PL" dirty="0">
                <a:latin typeface="Britannic Bold" pitchFamily="34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8724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6111" y="656492"/>
            <a:ext cx="9404723" cy="1196756"/>
          </a:xfrm>
        </p:spPr>
        <p:txBody>
          <a:bodyPr/>
          <a:lstStyle/>
          <a:p>
            <a:pPr algn="ctr"/>
            <a:r>
              <a:rPr lang="pl-PL" dirty="0" smtClean="0"/>
              <a:t>   </a:t>
            </a:r>
            <a:r>
              <a:rPr lang="pl-P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DEFINICJA DOBROSTANU</a:t>
            </a:r>
            <a:endParaRPr lang="pl-PL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03312" y="1641232"/>
            <a:ext cx="8946541" cy="4607168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pl-PL" dirty="0">
                <a:latin typeface="Britannic Bold" pitchFamily="34" charset="0"/>
              </a:rPr>
              <a:t>Dobrostan zwierząt oznacza jak  zwierzę  radzi sobie z </a:t>
            </a:r>
            <a:r>
              <a:rPr lang="pl-PL">
                <a:latin typeface="Britannic Bold" pitchFamily="34" charset="0"/>
              </a:rPr>
              <a:t>warunkami</a:t>
            </a:r>
            <a:r>
              <a:rPr lang="pl-PL" smtClean="0">
                <a:latin typeface="Britannic Bold" pitchFamily="34" charset="0"/>
              </a:rPr>
              <a:t>,</a:t>
            </a:r>
            <a:br>
              <a:rPr lang="pl-PL" smtClean="0">
                <a:latin typeface="Britannic Bold" pitchFamily="34" charset="0"/>
              </a:rPr>
            </a:br>
            <a:r>
              <a:rPr lang="pl-PL" smtClean="0">
                <a:latin typeface="Britannic Bold" pitchFamily="34" charset="0"/>
              </a:rPr>
              <a:t> </a:t>
            </a:r>
            <a:r>
              <a:rPr lang="pl-PL" dirty="0">
                <a:latin typeface="Britannic Bold" pitchFamily="34" charset="0"/>
              </a:rPr>
              <a:t>w których żyje. Poziom dobrostanu zwierząt jest  wysoki jeśli  (jak wskazują dowody naukowe jest ono zdrowe, żyje w odpowiednich warunkach, jest dobrze odżywione, bezpieczne, zdolne  do wyrażania  wrodzonych </a:t>
            </a:r>
            <a:r>
              <a:rPr lang="pl-PL" dirty="0" err="1">
                <a:latin typeface="Britannic Bold" pitchFamily="34" charset="0"/>
              </a:rPr>
              <a:t>zachowań</a:t>
            </a:r>
            <a:r>
              <a:rPr lang="pl-PL" dirty="0">
                <a:latin typeface="Britannic Bold" pitchFamily="34" charset="0"/>
              </a:rPr>
              <a:t> i nie cierpi z powodu nieprzyjemnych stanów tj. ból , strach  oraz nadmierny stres).</a:t>
            </a:r>
          </a:p>
          <a:p>
            <a:pPr marL="0" indent="0">
              <a:buNone/>
              <a:defRPr/>
            </a:pPr>
            <a:r>
              <a:rPr lang="pl-PL" dirty="0">
                <a:latin typeface="Britannic Bold" pitchFamily="34" charset="0"/>
              </a:rPr>
              <a:t>-  Dobrostan zwierząt definiowany jest jako stan, w którym organizm potrafi uporać się z trudnościami występującymi w jego  życiu.</a:t>
            </a:r>
          </a:p>
          <a:p>
            <a:pPr marL="0" indent="0">
              <a:buNone/>
              <a:defRPr/>
            </a:pPr>
            <a:r>
              <a:rPr lang="pl-PL" dirty="0">
                <a:latin typeface="Britannic Bold" pitchFamily="34" charset="0"/>
              </a:rPr>
              <a:t>- Dobrostan interpretowany jest  jako stan zdrowia  fizycznego, psychicznego osiągalnego w harmonii  organizmu ze środowiskiem.</a:t>
            </a:r>
          </a:p>
          <a:p>
            <a:pPr marL="0" indent="0">
              <a:buNone/>
              <a:defRPr/>
            </a:pPr>
            <a:r>
              <a:rPr lang="pl-PL" dirty="0">
                <a:latin typeface="Britannic Bold" pitchFamily="34" charset="0"/>
              </a:rPr>
              <a:t> Z wyżej wymienionych definicji dobrostanu wynika, że stan ten jest przeciwstawny stresowi.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08071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19765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defRPr/>
            </a:pPr>
            <a:r>
              <a:rPr lang="pl-PL" sz="2800" dirty="0">
                <a:latin typeface="Britannic Bold" pitchFamily="34" charset="0"/>
              </a:rPr>
              <a:t>Wysoki poziom dobrostanu zwierząt wymaga zapobiegania chorobom oraz leczenia weterynaryjnego, odpowiedniego schronienia, obsługi, żywienia, humanitarnego traktowania   oraz humanitarnego  poddawania ubojowi.</a:t>
            </a:r>
            <a:br>
              <a:rPr lang="pl-PL" sz="2800" dirty="0">
                <a:latin typeface="Britannic Bold" pitchFamily="34" charset="0"/>
              </a:rPr>
            </a:br>
            <a:r>
              <a:rPr lang="pl-PL" sz="2800" dirty="0">
                <a:solidFill>
                  <a:srgbClr val="C00000"/>
                </a:solidFill>
                <a:latin typeface="Britannic Bold" pitchFamily="34" charset="0"/>
              </a:rPr>
              <a:t/>
            </a:r>
            <a:br>
              <a:rPr lang="pl-PL" sz="2800" dirty="0">
                <a:solidFill>
                  <a:srgbClr val="C00000"/>
                </a:solidFill>
                <a:latin typeface="Britannic Bold" pitchFamily="34" charset="0"/>
              </a:rPr>
            </a:br>
            <a:r>
              <a:rPr lang="pl-PL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Cechami wysokiego poziomu dobrostanu są:</a:t>
            </a:r>
            <a:br>
              <a:rPr lang="pl-PL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</a:br>
            <a:r>
              <a:rPr lang="pl-PL" sz="2800" dirty="0">
                <a:latin typeface="Britannic Bold" pitchFamily="34" charset="0"/>
              </a:rPr>
              <a:t>- przejawianie różnorodnych form normalnego zachowania się; </a:t>
            </a:r>
            <a:br>
              <a:rPr lang="pl-PL" sz="2800" dirty="0">
                <a:latin typeface="Britannic Bold" pitchFamily="34" charset="0"/>
              </a:rPr>
            </a:br>
            <a:r>
              <a:rPr lang="pl-PL" sz="2800" dirty="0">
                <a:latin typeface="Britannic Bold" pitchFamily="34" charset="0"/>
              </a:rPr>
              <a:t>- utrzymywanie w normie wskaźników fizjologicznych;</a:t>
            </a:r>
            <a:br>
              <a:rPr lang="pl-PL" sz="2800" dirty="0">
                <a:latin typeface="Britannic Bold" pitchFamily="34" charset="0"/>
              </a:rPr>
            </a:br>
            <a:r>
              <a:rPr lang="pl-PL" sz="2800" dirty="0">
                <a:latin typeface="Britannic Bold" pitchFamily="34" charset="0"/>
              </a:rPr>
              <a:t>- utrzymanie  w normie  wzorów behawioralnych;</a:t>
            </a:r>
            <a:br>
              <a:rPr lang="pl-PL" sz="2800" dirty="0">
                <a:latin typeface="Britannic Bold" pitchFamily="34" charset="0"/>
              </a:rPr>
            </a:br>
            <a:r>
              <a:rPr lang="pl-PL" sz="2800" dirty="0">
                <a:latin typeface="Britannic Bold" pitchFamily="34" charset="0"/>
              </a:rPr>
              <a:t>Rekcje behawioralne zwierząt mają  olbrzymie znaczenie w ocenie dobrostanu, a przez to pozwalają  na ocenę różnych systemów  chowu drobiu</a:t>
            </a:r>
            <a:r>
              <a:rPr lang="pl-PL" sz="2000" dirty="0">
                <a:latin typeface="Britannic Bold" pitchFamily="34" charset="0"/>
              </a:rPr>
              <a:t>. </a:t>
            </a:r>
            <a:br>
              <a:rPr lang="pl-PL" sz="2000" dirty="0">
                <a:latin typeface="Britannic Bold" pitchFamily="34" charset="0"/>
              </a:rPr>
            </a:b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270225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64464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defRPr/>
            </a:pPr>
            <a:r>
              <a:rPr lang="pl-P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Cechami charakterystycznymi dla nieodpowiedniego   dobrostanu zwierząt  są:</a:t>
            </a:r>
            <a:br>
              <a:rPr lang="pl-P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</a:br>
            <a:r>
              <a:rPr lang="pl-PL" sz="3200" dirty="0">
                <a:latin typeface="Britannic Bold" pitchFamily="34" charset="0"/>
              </a:rPr>
              <a:t>- obniżony poziom zdolności adaptacyjnych  względem sytuacji stresowych </a:t>
            </a:r>
            <a:br>
              <a:rPr lang="pl-PL" sz="3200" dirty="0">
                <a:latin typeface="Britannic Bold" pitchFamily="34" charset="0"/>
              </a:rPr>
            </a:br>
            <a:r>
              <a:rPr lang="pl-PL" sz="3200" dirty="0">
                <a:latin typeface="Britannic Bold" pitchFamily="34" charset="0"/>
              </a:rPr>
              <a:t>- obniżenie zdolności w zakresie rozrodu</a:t>
            </a:r>
            <a:br>
              <a:rPr lang="pl-PL" sz="3200" dirty="0">
                <a:latin typeface="Britannic Bold" pitchFamily="34" charset="0"/>
              </a:rPr>
            </a:br>
            <a:r>
              <a:rPr lang="pl-PL" sz="3200" dirty="0">
                <a:latin typeface="Britannic Bold" pitchFamily="34" charset="0"/>
              </a:rPr>
              <a:t>- uszkodzenia ciała</a:t>
            </a:r>
            <a:br>
              <a:rPr lang="pl-PL" sz="3200" dirty="0">
                <a:latin typeface="Britannic Bold" pitchFamily="34" charset="0"/>
              </a:rPr>
            </a:br>
            <a:r>
              <a:rPr lang="pl-PL" sz="3200" dirty="0">
                <a:latin typeface="Britannic Bold" pitchFamily="34" charset="0"/>
              </a:rPr>
              <a:t>- choroby </a:t>
            </a:r>
            <a:br>
              <a:rPr lang="pl-PL" sz="3200" dirty="0">
                <a:latin typeface="Britannic Bold" pitchFamily="34" charset="0"/>
              </a:rPr>
            </a:br>
            <a:r>
              <a:rPr lang="pl-PL" sz="3200" dirty="0">
                <a:latin typeface="Britannic Bold" pitchFamily="34" charset="0"/>
              </a:rPr>
              <a:t>- immunosupresja</a:t>
            </a:r>
            <a:br>
              <a:rPr lang="pl-PL" sz="3200" dirty="0">
                <a:latin typeface="Britannic Bold" pitchFamily="34" charset="0"/>
              </a:rPr>
            </a:br>
            <a:r>
              <a:rPr lang="pl-PL" sz="3200" dirty="0">
                <a:latin typeface="Britannic Bold" pitchFamily="34" charset="0"/>
              </a:rPr>
              <a:t>-ograniczenie  naturalnych reakcji behawioralnych wraz z patologią behawioralną.</a:t>
            </a:r>
          </a:p>
        </p:txBody>
      </p:sp>
    </p:spTree>
    <p:extLst>
      <p:ext uri="{BB962C8B-B14F-4D97-AF65-F5344CB8AC3E}">
        <p14:creationId xmlns:p14="http://schemas.microsoft.com/office/powerpoint/2010/main" val="40905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41737"/>
          </a:xfrm>
        </p:spPr>
        <p:txBody>
          <a:bodyPr>
            <a:normAutofit fontScale="90000"/>
          </a:bodyPr>
          <a:lstStyle/>
          <a:p>
            <a:pPr marL="0" lvl="0" indent="0">
              <a:lnSpc>
                <a:spcPct val="115000"/>
              </a:lnSpc>
              <a:spcAft>
                <a:spcPts val="0"/>
              </a:spcAft>
            </a:pPr>
            <a:r>
              <a:rPr lang="pl-PL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 zdrowia kur zawsze świadczy o poziomie dobrostanu, ale i dobrostan także wpływa na ich zdrowie.</a:t>
            </a:r>
            <a:br>
              <a:rPr lang="pl-PL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Schorzenia będące następstwem obniżonego poziomu dobrostanu nazywane są </a:t>
            </a:r>
            <a:r>
              <a:rPr lang="pl-PL" sz="3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technopatiami</a:t>
            </a:r>
            <a:r>
              <a:rPr lang="pl-PL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Do najczęściej wymienianych </a:t>
            </a:r>
            <a:r>
              <a:rPr lang="pl-PL" sz="31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technopatii</a:t>
            </a:r>
            <a:r>
              <a:rPr lang="pl-PL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u drobiu należą </a:t>
            </a:r>
            <a:r>
              <a:rPr lang="pl-PL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schorzenia kończyn</a:t>
            </a:r>
            <a:r>
              <a:rPr lang="pl-PL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Obserwuje się  kruchość i łamliwość kości długich,  deformację mostka i żeber, stwierdza się osteoporozę , </a:t>
            </a:r>
            <a:r>
              <a:rPr lang="pl-PL" sz="31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dyschondroplazję</a:t>
            </a:r>
            <a:r>
              <a:rPr lang="pl-PL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słabość mięśni. Do schorzeń  kończyn powstających  na tle warunków utrzymania należy zaliczyć uszkodzenia palców i stopy.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5114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67495"/>
          </a:xfrm>
        </p:spPr>
        <p:txBody>
          <a:bodyPr>
            <a:noAutofit/>
          </a:bodyPr>
          <a:lstStyle/>
          <a:p>
            <a:pPr marL="0" lvl="0" indent="0">
              <a:lnSpc>
                <a:spcPct val="115000"/>
              </a:lnSpc>
              <a:spcAft>
                <a:spcPts val="0"/>
              </a:spcAft>
            </a:pPr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Warunki środowiskowe,  jak zwiększona obsada , wilgotność ściółki, powoduje wystąpienie  choroby</a:t>
            </a:r>
            <a:r>
              <a:rPr lang="pl-P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br>
              <a:rPr lang="pl-P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2400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kontaktowe zapalenie skóry (KZS) </a:t>
            </a:r>
            <a:br>
              <a:rPr lang="pl-PL" sz="2400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choroba tła niezakaźnego, </a:t>
            </a:r>
            <a:r>
              <a:rPr lang="pl-PL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dotyczy indyków i kurcząt  brojlerów. </a:t>
            </a:r>
            <a:b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Wyróżnia się kilka typów KZS w zależności od lokalizacji zmian:</a:t>
            </a:r>
            <a:b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U brojlerów  indyków  występuje  zapalenie  skóry poduszki stopy.</a:t>
            </a:r>
            <a:b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U indyków występuje  KZS  z charakterystycznymi zmianami na piersiach, które są nazywane butonami (FUD)- </a:t>
            </a:r>
            <a:r>
              <a:rPr lang="pl-PL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Focal</a:t>
            </a: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pl-PL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Ulcerative</a:t>
            </a: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pl-PL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Dermatitis</a:t>
            </a: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</a:t>
            </a:r>
            <a:r>
              <a:rPr lang="pl-PL" sz="2400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zapalenie  skóry poduszki stopy (FPD) </a:t>
            </a:r>
            <a:r>
              <a:rPr lang="pl-PL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Foot</a:t>
            </a: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Pad </a:t>
            </a:r>
            <a:r>
              <a:rPr lang="pl-PL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Dermatitis</a:t>
            </a: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b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Choroba objawia się   niechęcią do ruchu, dużą bolesnością poduszek stopy.        Zmiany widoczne na skórze poduszki stopy są zależne od  zaawansowania </a:t>
            </a:r>
            <a:b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procesu chorobowego. </a:t>
            </a:r>
            <a:b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W/w jednostki chorobowe  w sposób znaczny świadczą o obniżeniu stopnia dobrostanu</a:t>
            </a:r>
            <a:endParaRPr lang="pl-PL" sz="2400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771" y="1237443"/>
            <a:ext cx="2591516" cy="194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2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67495"/>
          </a:xfrm>
        </p:spPr>
        <p:txBody>
          <a:bodyPr>
            <a:normAutofit fontScale="90000"/>
          </a:bodyPr>
          <a:lstStyle/>
          <a:p>
            <a:pPr marL="0" lvl="0" indent="0">
              <a:lnSpc>
                <a:spcPct val="115000"/>
              </a:lnSpc>
              <a:spcAft>
                <a:spcPts val="0"/>
              </a:spcAft>
            </a:pPr>
            <a:r>
              <a:rPr lang="pl-PL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Podczas wzrostu i intensyfikacji  chowu obserwuje się  niekorzystne zachowania ptaków takich jak:</a:t>
            </a:r>
            <a:br>
              <a:rPr lang="pl-PL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nadmierna agresja wobec współtowarzyszy,</a:t>
            </a:r>
            <a:b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natarczywe  wydziobywanie </a:t>
            </a:r>
            <a:r>
              <a:rPr lang="pl-PL" sz="27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piór,  </a:t>
            </a: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czy kanibalizm.</a:t>
            </a:r>
            <a:b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PTEROFAGIA</a:t>
            </a:r>
            <a:r>
              <a:rPr lang="pl-PL" sz="27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wydziobywanie piór przy braku odpowiedniego przeciwdziałania prowadzi do kanibalizmu. </a:t>
            </a:r>
            <a:b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KANIBALIZM</a:t>
            </a:r>
            <a:r>
              <a:rPr lang="pl-PL" sz="27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  następstwem przewlekłej  </a:t>
            </a:r>
            <a:r>
              <a:rPr lang="pl-PL" sz="27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pterofagii</a:t>
            </a: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 polega na wydziobywaniu  przez osobniki krwawych ran w  okolicach  grzbietu, szyi i kloaki. Powyższy stan w poważnym stopniu wpływa  na  obniżenie dobrostanu ptaków jak również  powoduje ujemne skutki ekonomiczne. </a:t>
            </a:r>
            <a:b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Pterofagia</a:t>
            </a: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oraz kanibalizm mają negatywny wpływ na produkcyjności i zdrowotność ptaków.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4610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77343"/>
          </a:xfrm>
        </p:spPr>
        <p:txBody>
          <a:bodyPr>
            <a:normAutofit/>
          </a:bodyPr>
          <a:lstStyle/>
          <a:p>
            <a:pPr marL="0" lvl="0" indent="0">
              <a:lnSpc>
                <a:spcPct val="115000"/>
              </a:lnSpc>
              <a:spcAft>
                <a:spcPts val="0"/>
              </a:spcAft>
            </a:pP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Duże znaczenie  w występowaniu  </a:t>
            </a:r>
            <a:r>
              <a:rPr lang="pl-PL" sz="27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pterofagii</a:t>
            </a: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kanibalizmu u drobiu mają  również czynniki  żywieniowe i środowiskowe.</a:t>
            </a:r>
            <a:b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Żywieniowe:</a:t>
            </a:r>
            <a:br>
              <a:rPr lang="pl-PL" sz="27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brak białka- brak aminokwasów egzogennych tzw. siarkowych , tj. metioniny, cysteiny, tryptofanu,  </a:t>
            </a:r>
            <a:r>
              <a:rPr lang="pl-PL" sz="27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</a:t>
            </a: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K.</a:t>
            </a:r>
            <a:b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Poprzez  wydziobywanie  drób uzupełnia   sobie niedobory białkowe.</a:t>
            </a:r>
            <a:b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Środowiskowe:</a:t>
            </a:r>
            <a:br>
              <a:rPr lang="pl-PL" sz="27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za duże zagęszczenie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zbyt </a:t>
            </a:r>
            <a:r>
              <a:rPr lang="pl-PL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mała ilość gniazd itp</a:t>
            </a:r>
            <a:r>
              <a:rPr lang="pl-PL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572" y="3370643"/>
            <a:ext cx="4381500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03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232815"/>
          </a:xfrm>
        </p:spPr>
        <p:txBody>
          <a:bodyPr/>
          <a:lstStyle/>
          <a:p>
            <a:pPr algn="ctr"/>
            <a:r>
              <a:rPr lang="pl-PL" sz="4400" dirty="0">
                <a:solidFill>
                  <a:srgbClr val="FF0000"/>
                </a:solidFill>
                <a:latin typeface="Britannic Bold" pitchFamily="34" charset="0"/>
              </a:rPr>
              <a:t>Dobrostan niosek w klatkach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103312" y="1519708"/>
            <a:ext cx="8946541" cy="4728692"/>
          </a:xfrm>
        </p:spPr>
        <p:txBody>
          <a:bodyPr/>
          <a:lstStyle/>
          <a:p>
            <a:pPr marL="0" lvl="0" indent="0">
              <a:lnSpc>
                <a:spcPct val="115000"/>
              </a:lnSpc>
              <a:buNone/>
            </a:pPr>
            <a:r>
              <a:rPr lang="pl-PL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Klatkowy system  utrzymywania kur nieśnych  jest przedmiotem ciągłej krytyki ze strony obrońców zwierząt. 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Jako główny zarzut stawia się pozbawienie ptaków niezbędnego ruchu. Uważa się ze klatki stanowią niestosowne miejsce do znoszenia jajek. Ptaki w systemie bateryjnym  zdane są wyłącznie na opiekę hodowcy. 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Są one w  znacznie większym stopniu uzależnione  od środowiska  zapewnionego przez człowieka niż w chowie </a:t>
            </a:r>
            <a:r>
              <a:rPr lang="pl-PL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</a:t>
            </a:r>
            <a:r>
              <a:rPr lang="pl-PL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głębokiej ściółce.</a:t>
            </a:r>
          </a:p>
          <a:p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710" y="4325328"/>
            <a:ext cx="4103733" cy="229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63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pl-PL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 2012r. w całej Unii wszystkie klatkowe systemy kur nieśnych muszą spełniać następujące wymagania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b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46976" y="1853248"/>
            <a:ext cx="10547796" cy="4637704"/>
          </a:xfrm>
        </p:spPr>
        <p:txBody>
          <a:bodyPr>
            <a:normAutofit/>
          </a:bodyPr>
          <a:lstStyle/>
          <a:p>
            <a:pPr marL="0" lvl="0" indent="0">
              <a:lnSpc>
                <a:spcPct val="115000"/>
              </a:lnSpc>
              <a:buNone/>
            </a:pP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≥750 cm 2/ kurę   w tym 600cm 2 powierzchni użytkowej,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całkowita powierzchnia klatki ≥  2000cm 2,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Wysokość klatki ≥ 45 cm,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  ≥   niż 12 cm brzegu korytka paszowego / kurę,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każda kura musi mieć dostęp do 2 poideł 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kropelkowych</a:t>
            </a:r>
            <a:b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oraz do ściółki 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gniazda,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w każdej klatce musi być listwa do ścierania pazurów,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nachylenie podłogi  ≥  14 %  i   ≤  niż 8%,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szerokość między rzędami baterii klatek  ≥  niż 90 cm,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odległość między podłogą kurnika  a dolnym piętrem baterii   ≥  35 cm,</a:t>
            </a:r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965" y="2202287"/>
            <a:ext cx="4418989" cy="304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5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03312" y="1133342"/>
            <a:ext cx="8946541" cy="5115058"/>
          </a:xfrm>
        </p:spPr>
        <p:txBody>
          <a:bodyPr>
            <a:normAutofit/>
          </a:bodyPr>
          <a:lstStyle/>
          <a:p>
            <a:pPr marL="0" lvl="0" indent="0">
              <a:lnSpc>
                <a:spcPct val="115000"/>
              </a:lnSpc>
              <a:buNone/>
            </a:pPr>
            <a:r>
              <a:rPr lang="pl-PL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Ograniczenie swobody ruchu  obserwowane  w klatkach bateryjnych jest główną  przyczyną słabości kończyn i ich  schorzeń.                                          Stwierdzono, że u kur w klatkach  częściej występuje  rogowacenie stopy, liczne jej pęknięcia, niekontrolowany przerost pazura, złamania lub zwichnięcia kończyn.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kur niosek utrzymywanych w systemie klatkowym, będących często w dobrej kondycji i nieśności występuje syndrom klatkowego zmęczenia kur,  u których obserwuje się </a:t>
            </a: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nagłe </a:t>
            </a:r>
            <a:r>
              <a:rPr lang="pl-PL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przewrócenie się na grzbiet  z objawami osteoporozy, </a:t>
            </a: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często  z towarzyszącym  paraliżem.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805" y="4688086"/>
            <a:ext cx="3116687" cy="203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13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6111" y="452717"/>
            <a:ext cx="9404723" cy="6141265"/>
          </a:xfrm>
        </p:spPr>
        <p:txBody>
          <a:bodyPr/>
          <a:lstStyle/>
          <a:p>
            <a:r>
              <a:rPr lang="pl-PL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Ogólne wymagania dotyczące ochrony zwierząt gospodarskich dotyczą: </a:t>
            </a:r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1</a:t>
            </a:r>
            <a:r>
              <a:rPr lang="pl-PL" sz="2400" dirty="0"/>
              <a:t>. kwalifikacji osób obsługujących zwierzęta;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2</a:t>
            </a:r>
            <a:r>
              <a:rPr lang="pl-PL" sz="2400" dirty="0"/>
              <a:t>. kontroli zwierząt (dozór);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3</a:t>
            </a:r>
            <a:r>
              <a:rPr lang="pl-PL" sz="2400" dirty="0"/>
              <a:t>. przechowywania dokumentacji dotyczącej leczenia i </a:t>
            </a:r>
            <a:r>
              <a:rPr lang="pl-PL" sz="2400" dirty="0" smtClean="0"/>
              <a:t>                       padnięć </a:t>
            </a:r>
            <a:r>
              <a:rPr lang="pl-PL" sz="2400" dirty="0"/>
              <a:t>zwierząt</a:t>
            </a:r>
            <a:r>
              <a:rPr lang="pl-PL" sz="2400" dirty="0" smtClean="0"/>
              <a:t>;</a:t>
            </a:r>
            <a:br>
              <a:rPr lang="pl-PL" sz="2400" dirty="0" smtClean="0"/>
            </a:br>
            <a:r>
              <a:rPr lang="pl-PL" sz="2400" dirty="0"/>
              <a:t>4</a:t>
            </a:r>
            <a:r>
              <a:rPr lang="pl-PL" sz="2400" dirty="0" smtClean="0"/>
              <a:t>. </a:t>
            </a:r>
            <a:r>
              <a:rPr lang="pl-PL" sz="2400" dirty="0"/>
              <a:t>zapewnienia swobody ruchu zwierzętom;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5</a:t>
            </a:r>
            <a:r>
              <a:rPr lang="pl-PL" sz="2400" dirty="0"/>
              <a:t>. jakości budynków i pomieszczeń, w których przebywają zwierzęta;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6</a:t>
            </a:r>
            <a:r>
              <a:rPr lang="pl-PL" sz="2400" dirty="0"/>
              <a:t>. zapewnienia zwierzętom właściwych warunków środowiskowych;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7</a:t>
            </a:r>
            <a:r>
              <a:rPr lang="pl-PL" sz="2400" dirty="0"/>
              <a:t>. żywienia zwierząt (pasza, woda);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8</a:t>
            </a:r>
            <a:r>
              <a:rPr lang="pl-PL" sz="2400" dirty="0"/>
              <a:t>. postępowania ze zwierzętami chorymi, zranionymi oraz wykonywania zabiegów </a:t>
            </a:r>
            <a:r>
              <a:rPr lang="pl-PL" sz="2400" dirty="0" smtClean="0"/>
              <a:t>lekarsko-weterynaryjnych</a:t>
            </a:r>
            <a:r>
              <a:rPr lang="pl-PL" sz="2400" dirty="0"/>
              <a:t>;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9</a:t>
            </a:r>
            <a:r>
              <a:rPr lang="pl-PL" sz="2400" dirty="0"/>
              <a:t>. technologii stosowanych w chowie i hodowli zwierząt</a:t>
            </a:r>
          </a:p>
        </p:txBody>
      </p:sp>
    </p:spTree>
    <p:extLst>
      <p:ext uri="{BB962C8B-B14F-4D97-AF65-F5344CB8AC3E}">
        <p14:creationId xmlns:p14="http://schemas.microsoft.com/office/powerpoint/2010/main" val="225138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45130" y="169383"/>
            <a:ext cx="9404723" cy="963958"/>
          </a:xfrm>
        </p:spPr>
        <p:txBody>
          <a:bodyPr/>
          <a:lstStyle/>
          <a:p>
            <a:pPr algn="ctr"/>
            <a:r>
              <a:rPr lang="pl-PL" sz="4400" dirty="0">
                <a:solidFill>
                  <a:srgbClr val="FF0000"/>
                </a:solidFill>
                <a:latin typeface="Britannic Bold" pitchFamily="34" charset="0"/>
              </a:rPr>
              <a:t>Dobrostan-podstawy prawne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103312" y="1764406"/>
            <a:ext cx="8946541" cy="4483993"/>
          </a:xfrm>
        </p:spPr>
        <p:txBody>
          <a:bodyPr>
            <a:noAutofit/>
          </a:bodyPr>
          <a:lstStyle/>
          <a:p>
            <a:r>
              <a:rPr lang="pl-PL" sz="1500" dirty="0"/>
              <a:t>- Ustawa z dnia 21.08.1997r.  o ochronie zwierząt (Dz.U.  z 2003,nr 106 , poz. 1002 z </a:t>
            </a:r>
            <a:r>
              <a:rPr lang="pl-PL" sz="1500" dirty="0" err="1"/>
              <a:t>późn</a:t>
            </a:r>
            <a:r>
              <a:rPr lang="pl-PL" sz="1500" dirty="0"/>
              <a:t>. zm.),</a:t>
            </a:r>
          </a:p>
          <a:p>
            <a:r>
              <a:rPr lang="pl-PL" sz="1500" dirty="0"/>
              <a:t>- Ustawa z dnia 11.03.2004r.  o ochronie zdrowia zwierząt oraz zwalczaniu chorób zakaźnych zwierząt (Dz.U. 2008 nr 213 , poz. 1342 z </a:t>
            </a:r>
            <a:r>
              <a:rPr lang="pl-PL" sz="1500" dirty="0" err="1"/>
              <a:t>późn</a:t>
            </a:r>
            <a:r>
              <a:rPr lang="pl-PL" sz="1500" dirty="0"/>
              <a:t>. zm.),</a:t>
            </a:r>
          </a:p>
          <a:p>
            <a:r>
              <a:rPr lang="pl-PL" sz="1500" dirty="0"/>
              <a:t>- Dyrektywa UE 1999 /74 EC,</a:t>
            </a:r>
          </a:p>
          <a:p>
            <a:r>
              <a:rPr lang="pl-PL" sz="1500" dirty="0"/>
              <a:t>- Dyrektywa UE 1998/58 EC,</a:t>
            </a:r>
          </a:p>
          <a:p>
            <a:r>
              <a:rPr lang="pl-PL" sz="1500" dirty="0"/>
              <a:t>- Rozporządzenie  Ministra Rolnictwa i Rozwoju Wsi z dnia 15.02.210  w sprawie wymagań i sposobu postępowania przy utrzymywaniu  gatunków zwierząt gospodarskich,  dla których normy ochrony zostały określone w przepisach UE  (Dz.U.  nr 56 poz. 344),</a:t>
            </a:r>
          </a:p>
          <a:p>
            <a:r>
              <a:rPr lang="pl-PL" sz="1500" dirty="0"/>
              <a:t>- Rozporządzenie  Ministra Rolnictwa i Rozwoju Wsi z dnia 17.12.2009r.  w sprawie sposobu  ustalania  poziomu  obsady kurcząt brojlerów, w którym są one utrzymywane (Dz.U. Nr 223, poz. 1784),</a:t>
            </a:r>
          </a:p>
          <a:p>
            <a:r>
              <a:rPr lang="pl-PL" sz="1500" dirty="0"/>
              <a:t>- Rozporządzenie  Rady WE nr 1099 /2009 w sprawie  ochrony zwierząt podczas ich uśmiercania,</a:t>
            </a:r>
          </a:p>
          <a:p>
            <a:r>
              <a:rPr lang="pl-PL" sz="1500" dirty="0"/>
              <a:t>- Rozporządzenie  Rady WE nr  1/2005 z dnia 22.12.2004r.  w sprawie ochrony zwierząt podczas transportu  i związanych z tym działań  oraz zmieniające Dyrektywy 64/432/ EWG i 83/199 WE oraz Rozporządzenie  (WE1255/97),</a:t>
            </a:r>
          </a:p>
          <a:p>
            <a:endParaRPr lang="pl-PL" sz="1500" dirty="0"/>
          </a:p>
        </p:txBody>
      </p:sp>
    </p:spTree>
    <p:extLst>
      <p:ext uri="{BB962C8B-B14F-4D97-AF65-F5344CB8AC3E}">
        <p14:creationId xmlns:p14="http://schemas.microsoft.com/office/powerpoint/2010/main" val="158493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133506" cy="1400530"/>
          </a:xfrm>
        </p:spPr>
        <p:txBody>
          <a:bodyPr/>
          <a:lstStyle/>
          <a:p>
            <a:r>
              <a:rPr lang="pl-PL" sz="3200" dirty="0"/>
              <a:t>USTAWA  z dnia  21.08.1997r.  o ochronie zwierząt</a:t>
            </a:r>
            <a:br>
              <a:rPr lang="pl-PL" sz="3200" dirty="0"/>
            </a:b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03312" y="1365161"/>
            <a:ext cx="8946541" cy="531897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l-PL" dirty="0"/>
              <a:t>Art. 12.</a:t>
            </a:r>
          </a:p>
          <a:p>
            <a:pPr marL="0" indent="0">
              <a:buNone/>
            </a:pPr>
            <a:r>
              <a:rPr lang="pl-PL" dirty="0"/>
              <a:t>1.	Kto utrzymuje zwierzęta gospodarskie jest obowiązany do zapewnienia  im opieki i właściwych warunków bytowania</a:t>
            </a:r>
          </a:p>
          <a:p>
            <a:pPr marL="0" indent="0">
              <a:buNone/>
            </a:pPr>
            <a:r>
              <a:rPr lang="pl-PL" dirty="0"/>
              <a:t>2.	Warunki chowu lub hodowli zwierząt nie mogą powodować   urazów,                  uszkodzeń ciała lub innych cierpień</a:t>
            </a:r>
          </a:p>
          <a:p>
            <a:pPr marL="0" indent="0">
              <a:buNone/>
            </a:pPr>
            <a:r>
              <a:rPr lang="pl-PL" dirty="0"/>
              <a:t>Art. 12 f.1. posiadacz  kurnika  lub opiekunowie prowadzą dla każdego kurnika, w którym są utrzymywane kurczęta brojlery dokumentację zawierającą:</a:t>
            </a:r>
          </a:p>
          <a:p>
            <a:pPr marL="0" indent="0">
              <a:buNone/>
            </a:pPr>
            <a:r>
              <a:rPr lang="pl-PL" dirty="0"/>
              <a:t>1.	Informacje o:</a:t>
            </a:r>
          </a:p>
          <a:p>
            <a:pPr marL="0" indent="0">
              <a:buNone/>
            </a:pPr>
            <a:r>
              <a:rPr lang="pl-PL" dirty="0"/>
              <a:t>a.	Liczbę prowadzonych kurcząt brojlerów </a:t>
            </a:r>
          </a:p>
          <a:p>
            <a:pPr marL="0" indent="0">
              <a:buNone/>
            </a:pPr>
            <a:r>
              <a:rPr lang="pl-PL" dirty="0"/>
              <a:t>b.	Powierzchni użytkowej</a:t>
            </a:r>
          </a:p>
          <a:p>
            <a:pPr marL="0" indent="0">
              <a:buNone/>
            </a:pPr>
            <a:r>
              <a:rPr lang="pl-PL" dirty="0"/>
              <a:t>c.	Liczbie padłych kurcząt brojlerów  stwierdzonej podczas każdej kontroli i przyczynach ich śmierci</a:t>
            </a:r>
          </a:p>
          <a:p>
            <a:pPr marL="0" indent="0">
              <a:buNone/>
            </a:pPr>
            <a:r>
              <a:rPr lang="pl-PL" dirty="0"/>
              <a:t>d.	Liczbie kurcząt brojlerów uśmierconych i przyczynach ich uśmiercenia </a:t>
            </a:r>
          </a:p>
          <a:p>
            <a:pPr marL="0" indent="0">
              <a:buNone/>
            </a:pPr>
            <a:r>
              <a:rPr lang="pl-PL" dirty="0"/>
              <a:t>e.	Liczbie kurcząt brojlerów pozostałych w stadzie po sprzedaży lub po </a:t>
            </a:r>
            <a:r>
              <a:rPr lang="pl-PL" dirty="0" smtClean="0"/>
              <a:t>uśmierceniu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>2. dokumentacja, o której mowa w ust. 1 jest przechowywana przez 3 lata od dnia umieszczenia kurcząt  brojlerów w kurniku,  w którym są one utrzymywane i  udostępnia powiatowemu lekarzowi weterynarii.</a:t>
            </a:r>
          </a:p>
          <a:p>
            <a:pPr marL="0" indent="0">
              <a:buNone/>
            </a:pPr>
            <a:endParaRPr lang="pl-PL" dirty="0"/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518" y="3052293"/>
            <a:ext cx="2230661" cy="287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55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400" dirty="0">
                <a:solidFill>
                  <a:srgbClr val="FF0000"/>
                </a:solidFill>
                <a:latin typeface="Britannic Bold" pitchFamily="34" charset="0"/>
              </a:rPr>
              <a:t>Wskaźniki dobrostanu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1103312" y="1853248"/>
            <a:ext cx="4396339" cy="4403090"/>
          </a:xfrm>
        </p:spPr>
        <p:txBody>
          <a:bodyPr>
            <a:normAutofit/>
          </a:bodyPr>
          <a:lstStyle/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Kontaktowe zapalenie skóry podeszw  u ptaków jest jednym z najważniejszych wskaźników dobrostanu w stadach drobiu. 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Częściej  objawy uszkodzenia podeszw diagnozuje się u kurcząt brojlerów niż w stadach indyków rzeźnych .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Rodzaj  ściółki ma istotne znaczenie  w przypadku pierwotnego mechanicznego  uszkodzenia skóry podeszwy stopy . Oprócz tego  na wystąpienie ww. jednostki chorobowej  mają  wpływ niedobory mineralne. </a:t>
            </a:r>
          </a:p>
          <a:p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pl-PL" dirty="0" smtClean="0"/>
              <a:t>Badanie poubojowe w rzeźni dotyczy jednego stada utrzymywanego w jednym czasie w jednym kurniku. Dla każdego stada należy wykonać badanie polegające na </a:t>
            </a:r>
            <a:r>
              <a:rPr lang="pl-PL" u="sng" dirty="0" smtClean="0"/>
              <a:t>ocenie jednej łapki od 100 ptaków.</a:t>
            </a:r>
            <a:endParaRPr lang="pl-PL" u="sng" dirty="0"/>
          </a:p>
        </p:txBody>
      </p:sp>
    </p:spTree>
    <p:extLst>
      <p:ext uri="{BB962C8B-B14F-4D97-AF65-F5344CB8AC3E}">
        <p14:creationId xmlns:p14="http://schemas.microsoft.com/office/powerpoint/2010/main" val="134596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03312" y="244700"/>
            <a:ext cx="8946541" cy="4790940"/>
          </a:xfrm>
        </p:spPr>
        <p:txBody>
          <a:bodyPr>
            <a:normAutofit fontScale="92500" lnSpcReduction="10000"/>
          </a:bodyPr>
          <a:lstStyle/>
          <a:p>
            <a:pPr marL="0" lvl="0" indent="0">
              <a:lnSpc>
                <a:spcPct val="115000"/>
              </a:lnSpc>
              <a:buNone/>
            </a:pPr>
            <a:r>
              <a:rPr lang="pl-PL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Ze względu na intensywność  nasilenia stanów zapalenia skóry </a:t>
            </a:r>
            <a:r>
              <a:rPr lang="pl-PL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podeszw</a:t>
            </a:r>
            <a:br>
              <a:rPr lang="pl-PL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wyróżnia się  3- stopniową skalę: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-poziom O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Brak widocznych zmian, niewielkiego stopnia odbarwienie,  powierzchniowe, zgrubienie podeszwy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-poziom 1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Lekkie uszkodzenia na brzusznej stronie poduszki </a:t>
            </a:r>
            <a:r>
              <a:rPr lang="pl-PL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śródpalcowej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widoczne przebarwienia, intensywna hiperkeratoza, ograniczone płytkie wrzodziejące zmiany na powierzchni podeszwy;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-poziom 2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silne uszkodzenie , przekrwienie, obrzęk powierzchniowy  i głębokich tkanek podeszwy stopy, głębokie intensywne owrzodzenia, strupy sięgające  skóry właściwej</a:t>
            </a:r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930" y="4739425"/>
            <a:ext cx="4868214" cy="211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Ocena poubojowa łapek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Po dokonaniu oceny: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- liczba łapek ocenianych na 0 jest mnożona przez 0,</a:t>
            </a:r>
            <a:br>
              <a:rPr lang="pl-PL" dirty="0" smtClean="0"/>
            </a:br>
            <a:r>
              <a:rPr lang="pl-PL" dirty="0" smtClean="0"/>
              <a:t>- liczba </a:t>
            </a:r>
            <a:r>
              <a:rPr lang="pl-PL" dirty="0" err="1" smtClean="0"/>
              <a:t>łąpek</a:t>
            </a:r>
            <a:r>
              <a:rPr lang="pl-PL" dirty="0" smtClean="0"/>
              <a:t> ocenianych na 1 jest mnożona przez 0,5</a:t>
            </a:r>
            <a:br>
              <a:rPr lang="pl-PL" dirty="0" smtClean="0"/>
            </a:br>
            <a:r>
              <a:rPr lang="pl-PL" dirty="0" smtClean="0"/>
              <a:t>- liczba łapek ocenianych na 2 jest mnożona przez 2.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Ogólna liczba punktów: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&lt; 40 – bez uwag;</a:t>
            </a:r>
            <a:br>
              <a:rPr lang="pl-PL" dirty="0" smtClean="0"/>
            </a:br>
            <a:r>
              <a:rPr lang="pl-PL" dirty="0" smtClean="0"/>
              <a:t>41-80 – niski poziom nieprawidłowości</a:t>
            </a:r>
            <a:br>
              <a:rPr lang="pl-PL" dirty="0" smtClean="0"/>
            </a:br>
            <a:r>
              <a:rPr lang="pl-PL" dirty="0" smtClean="0"/>
              <a:t>&gt; 80 – wysoki poziom nieprawidłowości</a:t>
            </a:r>
            <a:br>
              <a:rPr lang="pl-PL" dirty="0" smtClean="0"/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8181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>
                <a:solidFill>
                  <a:srgbClr val="FF0000"/>
                </a:solidFill>
              </a:rPr>
              <a:t>Ocena poubojowa łapek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Ocena poziomu dobrostanu </a:t>
            </a:r>
            <a:r>
              <a:rPr lang="pl-PL" dirty="0" smtClean="0"/>
              <a:t>: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-&gt; </a:t>
            </a:r>
            <a:r>
              <a:rPr lang="pl-PL" u="sng" dirty="0" smtClean="0"/>
              <a:t>średni poziom dobrostanu</a:t>
            </a:r>
            <a:br>
              <a:rPr lang="pl-PL" u="sng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skumulowany wskaźnik śmiertelności dziennej do 5% przy                                       jednoczesnym braku właściwego uzasadnienia takiego poziomu śmiertelności</a:t>
            </a:r>
            <a:br>
              <a:rPr lang="pl-PL" dirty="0" smtClean="0"/>
            </a:br>
            <a:r>
              <a:rPr lang="pl-PL" dirty="0" smtClean="0"/>
              <a:t>  lub/i</a:t>
            </a:r>
            <a:br>
              <a:rPr lang="pl-PL" dirty="0" smtClean="0"/>
            </a:br>
            <a:r>
              <a:rPr lang="pl-PL" dirty="0" smtClean="0"/>
              <a:t>ocena zmian podeszwowych 41-80 pkt: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-&gt; </a:t>
            </a:r>
            <a:r>
              <a:rPr lang="pl-PL" u="sng" dirty="0" smtClean="0"/>
              <a:t>niski poziom dobrostanu</a:t>
            </a:r>
            <a:br>
              <a:rPr lang="pl-PL" u="sng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>skumulowany wskaźnik śmiertelności dziennej </a:t>
            </a:r>
            <a:r>
              <a:rPr lang="pl-PL" dirty="0" smtClean="0"/>
              <a:t>powyżej</a:t>
            </a:r>
            <a:r>
              <a:rPr lang="pl-PL" dirty="0" smtClean="0"/>
              <a:t> </a:t>
            </a:r>
            <a:r>
              <a:rPr lang="pl-PL" dirty="0"/>
              <a:t>5% przy                                       jednoczesnym braku właściwego uzasadnienia takiego poziomu </a:t>
            </a:r>
            <a:r>
              <a:rPr lang="pl-PL" dirty="0" smtClean="0"/>
              <a:t>śmiertelności</a:t>
            </a:r>
            <a:br>
              <a:rPr lang="pl-PL" dirty="0" smtClean="0"/>
            </a:br>
            <a:r>
              <a:rPr lang="pl-PL" dirty="0" smtClean="0"/>
              <a:t>lub/i</a:t>
            </a:r>
            <a:br>
              <a:rPr lang="pl-PL" dirty="0" smtClean="0"/>
            </a:br>
            <a:r>
              <a:rPr lang="pl-PL" dirty="0" smtClean="0"/>
              <a:t>ocena zmian podeszwowych &gt;80 pkt</a:t>
            </a: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7792" y="4140664"/>
            <a:ext cx="2056327" cy="2107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1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0049" y="452718"/>
            <a:ext cx="10571388" cy="1400530"/>
          </a:xfrm>
        </p:spPr>
        <p:txBody>
          <a:bodyPr/>
          <a:lstStyle/>
          <a:p>
            <a:r>
              <a:rPr lang="pl-P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Minimalne  warunki utrzymywania kurcząt brojlerów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03312" y="1429556"/>
            <a:ext cx="8946541" cy="4818844"/>
          </a:xfrm>
        </p:spPr>
        <p:txBody>
          <a:bodyPr/>
          <a:lstStyle/>
          <a:p>
            <a:r>
              <a:rPr lang="pl-PL" dirty="0"/>
              <a:t>Rozporządzenie  Ministra Rolnictwa  i Rozwoju Wsi  z dnia  z dnia 15.02.2010r. w sprawie wymagań  i sposobu postępowania  przy utrzymywaniu gatunków zwierząt gospodarskich,  dla których normy ochrony zostały określone w przepisach normy europejskiej. </a:t>
            </a:r>
          </a:p>
          <a:p>
            <a:r>
              <a:rPr lang="pl-PL" dirty="0" smtClean="0"/>
              <a:t>Obecnie </a:t>
            </a:r>
            <a:r>
              <a:rPr lang="pl-PL" dirty="0"/>
              <a:t>dopuszczona podstawowa obsada kurnika to </a:t>
            </a:r>
            <a:r>
              <a:rPr lang="pl-PL" b="1" dirty="0"/>
              <a:t>33 kg </a:t>
            </a:r>
            <a:r>
              <a:rPr lang="pl-PL" dirty="0"/>
              <a:t>łącznej masy </a:t>
            </a:r>
            <a:r>
              <a:rPr lang="pl-PL" dirty="0" smtClean="0"/>
              <a:t>żywych </a:t>
            </a:r>
            <a:r>
              <a:rPr lang="pl-PL" dirty="0"/>
              <a:t>kurcząt w przeliczeniu na </a:t>
            </a:r>
            <a:r>
              <a:rPr lang="pl-PL" b="1" dirty="0"/>
              <a:t>m²</a:t>
            </a:r>
            <a:r>
              <a:rPr lang="pl-PL" dirty="0"/>
              <a:t> powierzchni </a:t>
            </a:r>
            <a:r>
              <a:rPr lang="pl-PL" dirty="0" smtClean="0"/>
              <a:t>użytkowej</a:t>
            </a:r>
            <a:r>
              <a:rPr lang="pl-PL" dirty="0"/>
              <a:t>, obsada </a:t>
            </a:r>
            <a:r>
              <a:rPr lang="pl-PL" dirty="0" smtClean="0"/>
              <a:t>może </a:t>
            </a:r>
            <a:r>
              <a:rPr lang="pl-PL" dirty="0"/>
              <a:t>być zwiększona po spełnieniu przez hodowcę pewnych </a:t>
            </a:r>
            <a:r>
              <a:rPr lang="pl-PL" dirty="0" smtClean="0"/>
              <a:t>warunków.</a:t>
            </a:r>
            <a:br>
              <a:rPr lang="pl-PL" dirty="0" smtClean="0"/>
            </a:br>
            <a:r>
              <a:rPr lang="pl-PL" dirty="0"/>
              <a:t> </a:t>
            </a:r>
            <a:br>
              <a:rPr lang="pl-PL" dirty="0"/>
            </a:br>
            <a:r>
              <a:rPr lang="pl-P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Wskaźnik śmiertelności dziennej</a:t>
            </a:r>
            <a:r>
              <a:rPr lang="pl-PL" b="1" dirty="0">
                <a:solidFill>
                  <a:srgbClr val="FF0000"/>
                </a:solidFill>
              </a:rPr>
              <a:t>:</a:t>
            </a:r>
            <a:r>
              <a:rPr lang="pl-PL" dirty="0"/>
              <a:t>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liczba </a:t>
            </a:r>
            <a:r>
              <a:rPr lang="pl-PL" dirty="0"/>
              <a:t>kurcząt brojlerów padłych / uśmierconych w kurniku tego samego dnia / liczba kurcząt brojlerów znajdujących </a:t>
            </a:r>
            <a:r>
              <a:rPr lang="pl-PL" dirty="0" smtClean="0"/>
              <a:t>się</a:t>
            </a:r>
            <a:br>
              <a:rPr lang="pl-PL" dirty="0" smtClean="0"/>
            </a:br>
            <a:r>
              <a:rPr lang="pl-PL" dirty="0" smtClean="0"/>
              <a:t>kurniku pomnożony przez 100</a:t>
            </a:r>
            <a:br>
              <a:rPr lang="pl-PL" dirty="0" smtClean="0"/>
            </a:br>
            <a:r>
              <a:rPr lang="pl-PL" dirty="0" smtClean="0"/>
              <a:t>- skumulowany </a:t>
            </a:r>
            <a:r>
              <a:rPr lang="pl-PL" dirty="0"/>
              <a:t>wskaźnik śmiertelności dziennej = suma wskaźników śmiertelności </a:t>
            </a:r>
            <a:r>
              <a:rPr lang="pl-PL" dirty="0" smtClean="0"/>
              <a:t>dziennej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2669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229862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04293" y="798491"/>
            <a:ext cx="8946541" cy="541803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kurniku, w którym utrzymuje się kurczęta brojlery</a:t>
            </a:r>
            <a:r>
              <a:rPr lang="pl-PL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br>
              <a:rPr lang="pl-PL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200" b="1" dirty="0" smtClean="0"/>
              <a:t>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b="1" dirty="0" smtClean="0"/>
              <a:t>-&gt;</a:t>
            </a:r>
            <a:r>
              <a:rPr lang="pl-PL" dirty="0" smtClean="0"/>
              <a:t> stosuje </a:t>
            </a:r>
            <a:r>
              <a:rPr lang="pl-PL" dirty="0"/>
              <a:t>się oświetlenie sztuczne oświetlające co najmniej 80 % powierzchni </a:t>
            </a:r>
            <a:r>
              <a:rPr lang="pl-PL" dirty="0" smtClean="0"/>
              <a:t>użytkowej</a:t>
            </a:r>
            <a:r>
              <a:rPr lang="pl-PL" dirty="0"/>
              <a:t>, którego </a:t>
            </a:r>
            <a:r>
              <a:rPr lang="pl-PL" dirty="0" smtClean="0"/>
              <a:t>natężenie</a:t>
            </a:r>
            <a:r>
              <a:rPr lang="pl-PL" dirty="0"/>
              <a:t>, mierzone na poziomie oka ptaka, wynosi co najmniej 20 </a:t>
            </a:r>
            <a:r>
              <a:rPr lang="pl-PL" dirty="0" err="1"/>
              <a:t>lux</a:t>
            </a:r>
            <a:r>
              <a:rPr lang="pl-PL" dirty="0"/>
              <a:t>;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• </a:t>
            </a:r>
            <a:r>
              <a:rPr lang="pl-PL" dirty="0"/>
              <a:t>lekarz weterynarii </a:t>
            </a:r>
            <a:r>
              <a:rPr lang="pl-PL" dirty="0" smtClean="0"/>
              <a:t>może </a:t>
            </a:r>
            <a:r>
              <a:rPr lang="pl-PL" dirty="0"/>
              <a:t>dopuścić czasowe ograniczenie poziomu </a:t>
            </a:r>
            <a:r>
              <a:rPr lang="pl-PL" dirty="0" smtClean="0"/>
              <a:t>natężenia </a:t>
            </a:r>
            <a:r>
              <a:rPr lang="pl-PL" dirty="0"/>
              <a:t>oświetlenia;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• </a:t>
            </a:r>
            <a:r>
              <a:rPr lang="pl-PL" dirty="0"/>
              <a:t>w okresie 7 dni od dnia umieszczenia kurcząt brojlerów w kurniku, a </a:t>
            </a:r>
            <a:r>
              <a:rPr lang="pl-PL" dirty="0" smtClean="0"/>
              <a:t>także </a:t>
            </a:r>
            <a:r>
              <a:rPr lang="pl-PL" dirty="0"/>
              <a:t>w okresie 3 dni przed przewidywanym dniem ich uboju oświetlenie dostosowuje się do 24- godzinnego rytmu, z okresami zaciemnienia trwającymi co najmniej 6 godzin ogółem i co najmniej z jednym okresem nieprzerwanego zaciemnienia trwającym przynajmniej 4 godziny, z wyłączeniem okresów przyciemniania</a:t>
            </a:r>
            <a:r>
              <a:rPr lang="pl-PL" dirty="0" smtClean="0"/>
              <a:t>;</a:t>
            </a:r>
            <a:br>
              <a:rPr lang="pl-PL" dirty="0" smtClean="0"/>
            </a:br>
            <a:r>
              <a:rPr lang="pl-PL" b="1" dirty="0" smtClean="0"/>
              <a:t>-&gt;</a:t>
            </a:r>
            <a:r>
              <a:rPr lang="pl-PL" dirty="0" smtClean="0"/>
              <a:t>  kurczętom </a:t>
            </a:r>
            <a:r>
              <a:rPr lang="pl-PL" dirty="0"/>
              <a:t>brojlerom zapewnia się stały dostęp do paszy albo ich karmienie przeprowadza się w okresach oświetlenia, a w przypadku kurcząt przeznaczonych do uboju ostatnie karmienie przeprowadza się nie później </a:t>
            </a:r>
            <a:r>
              <a:rPr lang="pl-PL" dirty="0" smtClean="0"/>
              <a:t>niż </a:t>
            </a:r>
            <a:r>
              <a:rPr lang="pl-PL" dirty="0"/>
              <a:t>na 12 godzin przed ich ubojem</a:t>
            </a:r>
            <a:r>
              <a:rPr lang="pl-PL" dirty="0" smtClean="0"/>
              <a:t>;</a:t>
            </a:r>
            <a:br>
              <a:rPr lang="pl-PL" dirty="0" smtClean="0"/>
            </a:br>
            <a:r>
              <a:rPr lang="pl-PL" b="1" dirty="0" smtClean="0"/>
              <a:t>-&gt;</a:t>
            </a:r>
            <a:r>
              <a:rPr lang="pl-PL" dirty="0" smtClean="0"/>
              <a:t> </a:t>
            </a:r>
            <a:r>
              <a:rPr lang="pl-PL" dirty="0"/>
              <a:t>kurczętom brojlerom zapewnia się stały dostęp do wody przeznaczonej do </a:t>
            </a:r>
            <a:r>
              <a:rPr lang="pl-PL" dirty="0" smtClean="0"/>
              <a:t>spożycia </a:t>
            </a:r>
            <a:r>
              <a:rPr lang="pl-PL" dirty="0"/>
              <a:t>przez ludzi</a:t>
            </a:r>
            <a:r>
              <a:rPr lang="pl-PL" dirty="0" smtClean="0"/>
              <a:t>;</a:t>
            </a:r>
            <a:br>
              <a:rPr lang="pl-PL" dirty="0" smtClean="0"/>
            </a:br>
            <a:r>
              <a:rPr lang="pl-PL" b="1" dirty="0" smtClean="0"/>
              <a:t>-&gt;</a:t>
            </a:r>
            <a:r>
              <a:rPr lang="pl-PL" dirty="0" smtClean="0"/>
              <a:t> </a:t>
            </a:r>
            <a:r>
              <a:rPr lang="pl-PL" dirty="0"/>
              <a:t>w kurniku dla kurcząt brojlerów minimalizuje się poziom hałasu</a:t>
            </a:r>
            <a:r>
              <a:rPr lang="pl-PL" dirty="0" smtClean="0"/>
              <a:t>;</a:t>
            </a:r>
            <a:br>
              <a:rPr lang="pl-PL" dirty="0" smtClean="0"/>
            </a:br>
            <a:r>
              <a:rPr lang="pl-PL" b="1" dirty="0" smtClean="0"/>
              <a:t>-&gt;</a:t>
            </a:r>
            <a:r>
              <a:rPr lang="pl-PL" dirty="0" smtClean="0"/>
              <a:t> </a:t>
            </a:r>
            <a:r>
              <a:rPr lang="pl-PL" dirty="0"/>
              <a:t>przed </a:t>
            </a:r>
            <a:r>
              <a:rPr lang="pl-PL" dirty="0" smtClean="0"/>
              <a:t>każdym </a:t>
            </a:r>
            <a:r>
              <a:rPr lang="pl-PL" dirty="0"/>
              <a:t>umieszczeniem w nim nowego stada kurcząt brojlerów: czyszczenie i </a:t>
            </a:r>
            <a:r>
              <a:rPr lang="pl-PL" dirty="0" smtClean="0"/>
              <a:t>odkażanie </a:t>
            </a:r>
            <a:r>
              <a:rPr lang="pl-PL" dirty="0"/>
              <a:t>kurnika dla kurcząt brojlerów, </a:t>
            </a:r>
            <a:r>
              <a:rPr lang="pl-PL" dirty="0" smtClean="0"/>
              <a:t>wyposażenie </a:t>
            </a:r>
            <a:r>
              <a:rPr lang="pl-PL" dirty="0"/>
              <a:t>i sprzętu, wymiana ściółki </a:t>
            </a:r>
          </a:p>
        </p:txBody>
      </p:sp>
    </p:spTree>
    <p:extLst>
      <p:ext uri="{BB962C8B-B14F-4D97-AF65-F5344CB8AC3E}">
        <p14:creationId xmlns:p14="http://schemas.microsoft.com/office/powerpoint/2010/main" val="284272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73487" y="2052918"/>
            <a:ext cx="9208396" cy="4195481"/>
          </a:xfrm>
        </p:spPr>
        <p:txBody>
          <a:bodyPr/>
          <a:lstStyle/>
          <a:p>
            <a:r>
              <a:rPr lang="pl-P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Posiadacz kurnika lub opiekunowie mogą zwiększyć obsadę kurcząt brojlerów w kurniku, w którym są utrzymywane te kurczęta, </a:t>
            </a:r>
            <a:r>
              <a:rPr lang="pl-P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jeżeli</a:t>
            </a:r>
            <a:r>
              <a:rPr lang="pl-P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l-P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dirty="0" smtClean="0"/>
              <a:t>- są </a:t>
            </a:r>
            <a:r>
              <a:rPr lang="pl-PL" dirty="0"/>
              <a:t>spełnione wymagania dotyczące zwiększenia obsady kurcząt brojlerów w </a:t>
            </a:r>
            <a:r>
              <a:rPr lang="pl-PL" dirty="0" smtClean="0"/>
              <a:t>kurniku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- </a:t>
            </a:r>
            <a:r>
              <a:rPr lang="pl-PL" dirty="0"/>
              <a:t>powiadomienie powiatowego lekarza weterynarii właściwego ze względu na lokalizację kurnika, w którym są utrzymywane kurczęta brojlery, </a:t>
            </a:r>
            <a:r>
              <a:rPr lang="pl-PL" u="sng" dirty="0"/>
              <a:t>co najmniej 15 dni </a:t>
            </a:r>
            <a:r>
              <a:rPr lang="pl-PL" dirty="0"/>
              <a:t>przed umieszczeniem stada w tym kurniku, podając planowany poziom obsady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734" y="2052918"/>
            <a:ext cx="2649266" cy="4628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16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860928"/>
          </a:xfrm>
        </p:spPr>
        <p:txBody>
          <a:bodyPr/>
          <a:lstStyle/>
          <a:p>
            <a:pPr algn="ctr"/>
            <a:r>
              <a:rPr lang="pl-P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zagęszczenie obsady </a:t>
            </a:r>
            <a:r>
              <a:rPr lang="pl-PL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 kg/m2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03312" y="1313646"/>
            <a:ext cx="8946541" cy="4934754"/>
          </a:xfrm>
        </p:spPr>
        <p:txBody>
          <a:bodyPr>
            <a:noAutofit/>
          </a:bodyPr>
          <a:lstStyle/>
          <a:p>
            <a:r>
              <a:rPr lang="pl-PL" sz="1800" dirty="0"/>
              <a:t>kurnik spełnia wymagania dla </a:t>
            </a:r>
            <a:r>
              <a:rPr lang="pl-PL" sz="1800" dirty="0" smtClean="0"/>
              <a:t>33 kg/m2 posiadacz </a:t>
            </a:r>
            <a:r>
              <a:rPr lang="pl-PL" sz="1800" dirty="0" err="1" smtClean="0"/>
              <a:t>zwierzat</a:t>
            </a:r>
            <a:r>
              <a:rPr lang="pl-PL" sz="1800" dirty="0" smtClean="0"/>
              <a:t>  </a:t>
            </a:r>
            <a:r>
              <a:rPr lang="pl-PL" sz="1800" dirty="0"/>
              <a:t>powiadamia o zamiarze zwiększenia obsady PLW co najmniej 15 dni przed umieszczeniem stada w </a:t>
            </a:r>
            <a:r>
              <a:rPr lang="pl-PL" sz="1800" dirty="0" smtClean="0"/>
              <a:t>kurniku, </a:t>
            </a:r>
            <a:r>
              <a:rPr lang="pl-PL" sz="1800" dirty="0"/>
              <a:t>posiadacz kurnika lub opiekun prowadzi, przechowuje, aktualizuje i udostępnia dokumentację zawierającą szczegółowe opisy systemu produkcji, a w szczególności: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>
                <a:solidFill>
                  <a:srgbClr val="FF0000"/>
                </a:solidFill>
              </a:rPr>
              <a:t>•</a:t>
            </a:r>
            <a:r>
              <a:rPr lang="pl-PL" sz="1800" dirty="0" smtClean="0"/>
              <a:t> </a:t>
            </a:r>
            <a:r>
              <a:rPr lang="pl-PL" sz="1800" dirty="0"/>
              <a:t>plan kurnika, w tym wymiary powierzchni </a:t>
            </a:r>
            <a:r>
              <a:rPr lang="pl-PL" sz="1800" dirty="0" smtClean="0"/>
              <a:t>użytkowej</a:t>
            </a:r>
            <a:r>
              <a:rPr lang="pl-PL" sz="1800" dirty="0"/>
              <a:t>,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>
                <a:solidFill>
                  <a:srgbClr val="FF0000"/>
                </a:solidFill>
              </a:rPr>
              <a:t>• </a:t>
            </a:r>
            <a:r>
              <a:rPr lang="pl-PL" sz="1800" dirty="0"/>
              <a:t>opis systemu wentylacji oraz, </a:t>
            </a:r>
            <a:r>
              <a:rPr lang="pl-PL" sz="1800" dirty="0" smtClean="0"/>
              <a:t>jeżeli </a:t>
            </a:r>
            <a:r>
              <a:rPr lang="pl-PL" sz="1800" dirty="0"/>
              <a:t>to konieczne, schładzania i ogrzewania wraz z jego lokalizacją</a:t>
            </a:r>
            <a:r>
              <a:rPr lang="pl-PL" sz="1800" dirty="0" smtClean="0"/>
              <a:t>,</a:t>
            </a:r>
            <a:br>
              <a:rPr lang="pl-PL" sz="1800" dirty="0" smtClean="0"/>
            </a:br>
            <a:r>
              <a:rPr lang="pl-PL" sz="1800" dirty="0" smtClean="0"/>
              <a:t> </a:t>
            </a:r>
            <a:r>
              <a:rPr lang="pl-PL" sz="1800" dirty="0">
                <a:solidFill>
                  <a:srgbClr val="FF0000"/>
                </a:solidFill>
              </a:rPr>
              <a:t>•</a:t>
            </a:r>
            <a:r>
              <a:rPr lang="pl-PL" sz="1800" dirty="0"/>
              <a:t> plan wentylacji zawierający docelowe parametry jakości powietrza, takie jak prędkość przepływu powietrza i temperatura,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>
                <a:solidFill>
                  <a:srgbClr val="FF0000"/>
                </a:solidFill>
              </a:rPr>
              <a:t>•</a:t>
            </a:r>
            <a:r>
              <a:rPr lang="pl-PL" sz="1800" dirty="0" smtClean="0"/>
              <a:t> </a:t>
            </a:r>
            <a:r>
              <a:rPr lang="pl-PL" sz="1800" dirty="0"/>
              <a:t>informacje dotyczące: – systemów karmienia i pojenia oraz ich lokalizacji, – systemów alarmowych i awaryjnych systemów zasilania w przypadku awarii </a:t>
            </a:r>
            <a:r>
              <a:rPr lang="pl-PL" sz="1800" dirty="0" smtClean="0"/>
              <a:t>wyposażenia </a:t>
            </a:r>
            <a:r>
              <a:rPr lang="pl-PL" sz="1800" dirty="0"/>
              <a:t>elektrycznego lub mechanicznego niezbędnego dla zdrowia i dobrostanu zwierząt,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>
                <a:solidFill>
                  <a:srgbClr val="FF0000"/>
                </a:solidFill>
              </a:rPr>
              <a:t>•</a:t>
            </a:r>
            <a:r>
              <a:rPr lang="pl-PL" sz="1800" dirty="0" smtClean="0"/>
              <a:t> </a:t>
            </a:r>
            <a:r>
              <a:rPr lang="pl-PL" sz="1800" dirty="0"/>
              <a:t>informacje o typie </a:t>
            </a:r>
            <a:r>
              <a:rPr lang="pl-PL" sz="1800" dirty="0" smtClean="0"/>
              <a:t>używanej </a:t>
            </a:r>
            <a:r>
              <a:rPr lang="pl-PL" sz="1800" dirty="0"/>
              <a:t>podłogi i ściółki;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>
                <a:solidFill>
                  <a:srgbClr val="FF0000"/>
                </a:solidFill>
              </a:rPr>
              <a:t>•</a:t>
            </a:r>
            <a:r>
              <a:rPr lang="pl-PL" sz="1800" dirty="0" smtClean="0"/>
              <a:t> </a:t>
            </a:r>
            <a:r>
              <a:rPr lang="pl-PL" sz="1800" dirty="0"/>
              <a:t>kurnik ten jest </a:t>
            </a:r>
            <a:r>
              <a:rPr lang="pl-PL" sz="1800" dirty="0" smtClean="0"/>
              <a:t>wyposażony </a:t>
            </a:r>
            <a:r>
              <a:rPr lang="pl-PL" sz="1800" dirty="0"/>
              <a:t>w system wentylacji oraz </a:t>
            </a:r>
            <a:r>
              <a:rPr lang="pl-PL" sz="1800" dirty="0" smtClean="0"/>
              <a:t>jeżeli </a:t>
            </a:r>
            <a:r>
              <a:rPr lang="pl-PL" sz="1800" dirty="0"/>
              <a:t>to konieczne, systemy ogrzewania i schładzania, które zapewniają, </a:t>
            </a:r>
            <a:r>
              <a:rPr lang="pl-PL" sz="1800" dirty="0" smtClean="0"/>
              <a:t>że</a:t>
            </a:r>
            <a:r>
              <a:rPr lang="pl-PL" sz="1800" dirty="0"/>
              <a:t>: </a:t>
            </a:r>
            <a:r>
              <a:rPr lang="pl-PL" sz="1800" dirty="0" smtClean="0"/>
              <a:t>stężenie </a:t>
            </a:r>
            <a:r>
              <a:rPr lang="pl-PL" sz="1800" dirty="0"/>
              <a:t>mierzone na poziomie głów </a:t>
            </a:r>
            <a:r>
              <a:rPr lang="pl-PL" sz="1800" dirty="0" smtClean="0"/>
              <a:t>kurcząt:</a:t>
            </a:r>
            <a:br>
              <a:rPr lang="pl-PL" sz="1800" dirty="0" smtClean="0"/>
            </a:br>
            <a:r>
              <a:rPr lang="pl-PL" sz="1800" dirty="0" smtClean="0"/>
              <a:t> </a:t>
            </a:r>
            <a:r>
              <a:rPr lang="pl-PL" sz="1800" dirty="0"/>
              <a:t>– amoniaku (NH3) nie przekracza 20 </a:t>
            </a:r>
            <a:r>
              <a:rPr lang="pl-PL" sz="1800" dirty="0" err="1"/>
              <a:t>ppm</a:t>
            </a:r>
            <a:r>
              <a:rPr lang="pl-PL" sz="1800" dirty="0"/>
              <a:t>,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/>
              <a:t>– </a:t>
            </a:r>
            <a:r>
              <a:rPr lang="pl-PL" sz="1800" dirty="0"/>
              <a:t>dwutlenku węgla (CO2) nie przekracza 3 000 </a:t>
            </a:r>
            <a:r>
              <a:rPr lang="pl-PL" sz="1800" dirty="0" err="1" smtClean="0"/>
              <a:t>ppm</a:t>
            </a:r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268262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obsada  </a:t>
            </a:r>
            <a:r>
              <a:rPr lang="pl-P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 kg/m2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• temperatura wewnątrz tego kurnika nie przekracza temperatury na zewnątrz więcej </a:t>
            </a:r>
            <a:r>
              <a:rPr lang="pl-PL" dirty="0" smtClean="0"/>
              <a:t>niż </a:t>
            </a:r>
            <a:r>
              <a:rPr lang="pl-PL" dirty="0"/>
              <a:t>o 3 °C, </a:t>
            </a:r>
            <a:r>
              <a:rPr lang="pl-PL" dirty="0" smtClean="0"/>
              <a:t>jeżeli </a:t>
            </a:r>
            <a:r>
              <a:rPr lang="pl-PL" dirty="0"/>
              <a:t>temperatura na zewnątrz kurnika mierzona w cieniu przekracza 30 °C,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• </a:t>
            </a:r>
            <a:r>
              <a:rPr lang="pl-PL" dirty="0"/>
              <a:t>średnia wilgotność względna mierzona wewnątrz kurnika w okresie 48 godzin nie przekracza 70 %, </a:t>
            </a:r>
            <a:r>
              <a:rPr lang="pl-PL" dirty="0" smtClean="0"/>
              <a:t>jeżeli </a:t>
            </a:r>
            <a:r>
              <a:rPr lang="pl-PL" dirty="0"/>
              <a:t>temperatura na zewnątrz kurnika jest </a:t>
            </a:r>
            <a:r>
              <a:rPr lang="pl-PL" dirty="0" smtClean="0"/>
              <a:t>niższa niż </a:t>
            </a:r>
            <a:r>
              <a:rPr lang="pl-PL" dirty="0"/>
              <a:t>10 °C.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• </a:t>
            </a:r>
            <a:r>
              <a:rPr lang="pl-PL" dirty="0"/>
              <a:t>posiadacz kurnika lub opiekun niezwłocznie przekazuje powiatowemu lekarzowi weterynarii właściwemu ze względu na lokalizację kurnika dla kurcząt brojlerów informacje o wszelkich zmianach dotyczących tego kurnika, </a:t>
            </a:r>
            <a:r>
              <a:rPr lang="pl-PL" dirty="0" smtClean="0"/>
              <a:t>wyposażenia </a:t>
            </a:r>
            <a:r>
              <a:rPr lang="pl-PL" dirty="0"/>
              <a:t>lub procedur mogących wywrzeć wpływ na dobrostan kurcząt brojlerów; </a:t>
            </a:r>
          </a:p>
        </p:txBody>
      </p:sp>
    </p:spTree>
    <p:extLst>
      <p:ext uri="{BB962C8B-B14F-4D97-AF65-F5344CB8AC3E}">
        <p14:creationId xmlns:p14="http://schemas.microsoft.com/office/powerpoint/2010/main" val="137691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51079"/>
          </a:xfrm>
        </p:spPr>
        <p:txBody>
          <a:bodyPr/>
          <a:lstStyle/>
          <a:p>
            <a:pPr algn="ctr"/>
            <a:r>
              <a:rPr lang="pl-PL" sz="3600" b="1" dirty="0">
                <a:solidFill>
                  <a:srgbClr val="FF0000"/>
                </a:solidFill>
              </a:rPr>
              <a:t>zagęszczenie obsady </a:t>
            </a:r>
            <a:r>
              <a:rPr lang="pl-PL" sz="3600" b="1" dirty="0" smtClean="0">
                <a:solidFill>
                  <a:srgbClr val="FF0000"/>
                </a:solidFill>
              </a:rPr>
              <a:t>42 </a:t>
            </a:r>
            <a:r>
              <a:rPr lang="pl-PL" sz="3600" b="1" dirty="0">
                <a:solidFill>
                  <a:srgbClr val="FF0000"/>
                </a:solidFill>
              </a:rPr>
              <a:t>kg/m2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03312" y="1584102"/>
            <a:ext cx="8946541" cy="466429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b="1" dirty="0" smtClean="0">
                <a:solidFill>
                  <a:srgbClr val="FF0000"/>
                </a:solidFill>
              </a:rPr>
              <a:t>-&gt;</a:t>
            </a:r>
            <a:r>
              <a:rPr lang="pl-PL" dirty="0" smtClean="0"/>
              <a:t> kurnik </a:t>
            </a:r>
            <a:r>
              <a:rPr lang="pl-PL" dirty="0"/>
              <a:t>ten spełnia wymagania dla 39 </a:t>
            </a:r>
            <a:r>
              <a:rPr lang="pl-PL" dirty="0" smtClean="0"/>
              <a:t>kg/m2</a:t>
            </a:r>
            <a:br>
              <a:rPr lang="pl-PL" dirty="0" smtClean="0"/>
            </a:br>
            <a:r>
              <a:rPr lang="pl-PL" b="1" dirty="0" smtClean="0">
                <a:solidFill>
                  <a:srgbClr val="FF0000"/>
                </a:solidFill>
              </a:rPr>
              <a:t> -&gt; </a:t>
            </a:r>
            <a:r>
              <a:rPr lang="pl-PL" dirty="0" smtClean="0"/>
              <a:t>kontrole </a:t>
            </a:r>
            <a:r>
              <a:rPr lang="pl-PL" dirty="0"/>
              <a:t>gospodarstwa, przeprowadzone w okresie ostatnich 2 lat przez Powiatowego Lekarza Weterynarii nie wykazały </a:t>
            </a:r>
            <a:r>
              <a:rPr lang="pl-PL" dirty="0" smtClean="0"/>
              <a:t>żadnych </a:t>
            </a:r>
            <a:r>
              <a:rPr lang="pl-PL" dirty="0"/>
              <a:t>nieprawidłowości w zakresie przestrzegania przepisów dotyczących ochrony zwierząt, w przypadku, gdy w okresie ostatnich 2 lat taka kontrola nie została przeprowadzona, lekarz ten przeprowadza ją niezwłocznie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b="1" dirty="0" smtClean="0">
                <a:solidFill>
                  <a:srgbClr val="FF0000"/>
                </a:solidFill>
              </a:rPr>
              <a:t>-&gt;</a:t>
            </a:r>
            <a:r>
              <a:rPr lang="pl-PL" dirty="0" smtClean="0"/>
              <a:t> wskaźnik </a:t>
            </a:r>
            <a:r>
              <a:rPr lang="pl-PL" dirty="0"/>
              <a:t>śmiertelności dziennej &lt; 1</a:t>
            </a:r>
            <a:r>
              <a:rPr lang="pl-PL" dirty="0" smtClean="0"/>
              <a:t>%</a:t>
            </a:r>
            <a:br>
              <a:rPr lang="pl-PL" dirty="0" smtClean="0"/>
            </a:br>
            <a:r>
              <a:rPr lang="pl-PL" b="1" dirty="0" smtClean="0">
                <a:solidFill>
                  <a:srgbClr val="FF0000"/>
                </a:solidFill>
              </a:rPr>
              <a:t>-&gt;</a:t>
            </a:r>
            <a:r>
              <a:rPr lang="pl-PL" dirty="0" smtClean="0"/>
              <a:t> </a:t>
            </a:r>
            <a:r>
              <a:rPr lang="pl-PL" dirty="0"/>
              <a:t>skumulowany wskaźnik śmiertelności dziennej, co najmniej w siedmiu kolejno sprawdzonych stadach z tego kurnika, wynosi </a:t>
            </a:r>
            <a:r>
              <a:rPr lang="pl-PL" dirty="0" smtClean="0"/>
              <a:t>poniżej </a:t>
            </a:r>
            <a:r>
              <a:rPr lang="pl-PL" dirty="0"/>
              <a:t>wartości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1 </a:t>
            </a:r>
            <a:r>
              <a:rPr lang="pl-PL" dirty="0"/>
              <a:t>% + 0,06 % </a:t>
            </a:r>
            <a:r>
              <a:rPr lang="pl-PL" dirty="0" smtClean="0"/>
              <a:t>pomnożonej </a:t>
            </a:r>
            <a:r>
              <a:rPr lang="pl-PL" dirty="0"/>
              <a:t>przez wiek stada w dniu uboju podany w </a:t>
            </a:r>
            <a:r>
              <a:rPr lang="pl-PL" dirty="0" smtClean="0"/>
              <a:t>dniach</a:t>
            </a:r>
            <a:br>
              <a:rPr lang="pl-PL" dirty="0" smtClean="0"/>
            </a:br>
            <a:r>
              <a:rPr lang="pl-PL" b="1" dirty="0" smtClean="0">
                <a:solidFill>
                  <a:srgbClr val="FF0000"/>
                </a:solidFill>
              </a:rPr>
              <a:t>-&gt;</a:t>
            </a:r>
            <a:r>
              <a:rPr lang="pl-PL" dirty="0" smtClean="0"/>
              <a:t> </a:t>
            </a:r>
            <a:r>
              <a:rPr lang="pl-PL" dirty="0"/>
              <a:t>w przypadku gdy wartość skumulowanego wskaźnika śmiertelności dziennej co najmniej w siedmiu kolejno sprawdzonych stadach z kurnika wynosi </a:t>
            </a:r>
            <a:r>
              <a:rPr lang="pl-PL" dirty="0" smtClean="0"/>
              <a:t>powyżej </a:t>
            </a:r>
            <a:r>
              <a:rPr lang="pl-PL" dirty="0"/>
              <a:t>wartości 1 % + 0,06 % </a:t>
            </a:r>
            <a:r>
              <a:rPr lang="pl-PL" dirty="0" smtClean="0"/>
              <a:t>pomnożonej </a:t>
            </a:r>
            <a:r>
              <a:rPr lang="pl-PL" dirty="0"/>
              <a:t>przez wiek stada w dniu uboju podany w dniach, obsada </a:t>
            </a:r>
            <a:r>
              <a:rPr lang="pl-PL" dirty="0" smtClean="0"/>
              <a:t>może </a:t>
            </a:r>
            <a:r>
              <a:rPr lang="pl-PL" dirty="0"/>
              <a:t>zostać zwiększona, </a:t>
            </a:r>
            <a:r>
              <a:rPr lang="pl-PL" dirty="0" smtClean="0"/>
              <a:t>jeżeli </a:t>
            </a:r>
            <a:r>
              <a:rPr lang="pl-PL" dirty="0"/>
              <a:t>z wyjaśnień posiadacza kurnika lub opiekuna wynika, </a:t>
            </a:r>
            <a:r>
              <a:rPr lang="pl-PL" dirty="0" smtClean="0"/>
              <a:t>że wyższa </a:t>
            </a:r>
            <a:r>
              <a:rPr lang="pl-PL" dirty="0"/>
              <a:t>wartość skumulowanego wskaźnika śmiertelności dziennej powstała </a:t>
            </a:r>
            <a:r>
              <a:rPr lang="pl-PL" dirty="0" smtClean="0"/>
              <a:t>niezależnie </a:t>
            </a:r>
            <a:r>
              <a:rPr lang="pl-PL" dirty="0"/>
              <a:t>od woli posiadacza kurnika lub opiekuna </a:t>
            </a:r>
          </a:p>
        </p:txBody>
      </p:sp>
    </p:spTree>
    <p:extLst>
      <p:ext uri="{BB962C8B-B14F-4D97-AF65-F5344CB8AC3E}">
        <p14:creationId xmlns:p14="http://schemas.microsoft.com/office/powerpoint/2010/main" val="222324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DZIĘKUJEMY ZA UWAGĘ</a:t>
            </a:r>
            <a:endParaRPr lang="pl-PL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66" y="2305319"/>
            <a:ext cx="8105923" cy="2765302"/>
          </a:xfrm>
        </p:spPr>
      </p:pic>
    </p:spTree>
    <p:extLst>
      <p:ext uri="{BB962C8B-B14F-4D97-AF65-F5344CB8AC3E}">
        <p14:creationId xmlns:p14="http://schemas.microsoft.com/office/powerpoint/2010/main" val="58697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n">
  <a:themeElements>
    <a:clrScheme name="J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J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280</TotalTime>
  <Words>877</Words>
  <Application>Microsoft Office PowerPoint</Application>
  <PresentationFormat>Niestandardowy</PresentationFormat>
  <Paragraphs>80</Paragraphs>
  <Slides>27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27</vt:i4>
      </vt:variant>
    </vt:vector>
  </HeadingPairs>
  <TitlesOfParts>
    <vt:vector size="28" baseType="lpstr">
      <vt:lpstr>Jon</vt:lpstr>
      <vt:lpstr> </vt:lpstr>
      <vt:lpstr>Drobiarstwo jest jedną z najszybciej rozwijających się gałęzi  produkcji drobiarskiej  Wykorzystanie nowych osiągnięć genetyki,  hodowli, żywienie pozwoliło na uzyskanie  ogromnego postępu w tej dziedzinie, wszystko to sprzyjało  wzrostowi  poziomu produkcji oraz uzyskaniu maksymalnych  efektów ekonomicznych  Technologie intensywnego  chowu  charakteryzują się dużym zagęszczeniem, utrzymaniem bezściółkowym  lub w bateriach,  wyeliminowaniem  pastwiska oraz wybiegu, ograniczeniem  możliwości ruchu. </vt:lpstr>
      <vt:lpstr>Intensywnie użytkowany drób narażony jest bowiem na szereg czynników stresowych obniżających poziom dobrostanu. Należą do nich przede wszystkim: - zbyt duża obsada,   - nieuwzględnianie  wysokich wymagań dot. żywienia i warunków mikroklimatycznych, -  oświetlenie, -  jakość  ściółki, -  nieodpowiednie obchodzenie się z ptakami, -  czynności przedubojowe  tj. chwytanie, załadunek,               transport , ogłuszanie  i wreszcie sam ubój. </vt:lpstr>
      <vt:lpstr>   DEFINICJA DOBROSTANU</vt:lpstr>
      <vt:lpstr>Wysoki poziom dobrostanu zwierząt wymaga zapobiegania chorobom oraz leczenia weterynaryjnego, odpowiedniego schronienia, obsługi, żywienia, humanitarnego traktowania   oraz humanitarnego  poddawania ubojowi.  Cechami wysokiego poziomu dobrostanu są: - przejawianie różnorodnych form normalnego zachowania się;  - utrzymywanie w normie wskaźników fizjologicznych; - utrzymanie  w normie  wzorów behawioralnych; Rekcje behawioralne zwierząt mają  olbrzymie znaczenie w ocenie dobrostanu, a przez to pozwalają  na ocenę różnych systemów  chowu drobiu.  </vt:lpstr>
      <vt:lpstr>Cechami charakterystycznymi dla nieodpowiedniego   dobrostanu zwierząt  są: - obniżony poziom zdolności adaptacyjnych  względem sytuacji stresowych  - obniżenie zdolności w zakresie rozrodu - uszkodzenia ciała - choroby  - immunosupresja -ograniczenie  naturalnych reakcji behawioralnych wraz z patologią behawioralną.</vt:lpstr>
      <vt:lpstr>Stan zdrowia kur zawsze świadczy o poziomie dobrostanu, ale i dobrostan także wpływa na ich zdrowie. Schorzenia będące następstwem obniżonego poziomu dobrostanu nazywane są technopatiami. Do najczęściej wymienianych technopatii  u drobiu należą schorzenia kończyn. Obserwuje się  kruchość i łamliwość kości długich,  deformację mostka i żeber, stwierdza się osteoporozę , dyschondroplazję, słabość mięśni. Do schorzeń  kończyn powstających  na tle warunków utrzymania należy zaliczyć uszkodzenia palców i stopy. </vt:lpstr>
      <vt:lpstr>Warunki środowiskowe,  jak zwiększona obsada , wilgotność ściółki, powoduje wystąpienie  choroby: - kontaktowe zapalenie skóry (KZS)    choroba tła niezakaźnego,    dotyczy indyków i kurcząt  brojlerów.    Wyróżnia się kilka typów KZS w zależności od lokalizacji zmian:   U brojlerów  indyków  występuje  zapalenie  skóry poduszki stopy.   U indyków występuje  KZS  z charakterystycznymi zmianami na piersiach, które są nazywane butonami (FUD)- Focal  Ulcerative  Dermatitis. -  zapalenie  skóry poduszki stopy (FPD) Foot- Pad Dermatitis.    Choroba objawia się   niechęcią do ruchu, dużą bolesnością poduszek stopy.        Zmiany widoczne na skórze poduszki stopy są zależne od  zaawansowania  procesu chorobowego.  W/w jednostki chorobowe  w sposób znaczny świadczą o obniżeniu stopnia dobrostanu</vt:lpstr>
      <vt:lpstr>Podczas wzrostu i intensyfikacji  chowu obserwuje się  niekorzystne zachowania ptaków takich jak: - nadmierna agresja wobec współtowarzyszy, - natarczywe  wydziobywanie piór,  czy kanibalizm.  PTEROFAGIA - wydziobywanie piór przy braku odpowiedniego przeciwdziałania prowadzi do kanibalizmu.  KANIBALIZM  jest  następstwem przewlekłej  pterofagii, a polega na wydziobywaniu  przez osobniki krwawych ran w  okolicach  grzbietu, szyi i kloaki. Powyższy stan w poważnym stopniu wpływa  na  obniżenie dobrostanu ptaków jak również  powoduje ujemne skutki ekonomiczne.  Pterofagia oraz kanibalizm mają negatywny wpływ na produkcyjności i zdrowotność ptaków. </vt:lpstr>
      <vt:lpstr>Duże znaczenie  w występowaniu  pterofagii i kanibalizmu u drobiu mają  również czynniki  żywieniowe i środowiskowe. Żywieniowe: - brak białka- brak aminokwasów egzogennych tzw. siarkowych , tj. metioniny, cysteiny, tryptofanu,  wit. K. Poprzez  wydziobywanie  drób uzupełnia   sobie niedobory białkowe. Środowiskowe: - za duże zagęszczenie  - zbyt mała ilość gniazd itp.</vt:lpstr>
      <vt:lpstr>Dobrostan niosek w klatkach</vt:lpstr>
      <vt:lpstr>Od 2012r. w całej Unii wszystkie klatkowe systemy kur nieśnych muszą spełniać następujące wymagania: </vt:lpstr>
      <vt:lpstr>Prezentacja programu PowerPoint</vt:lpstr>
      <vt:lpstr>Ogólne wymagania dotyczące ochrony zwierząt gospodarskich dotyczą:   1. kwalifikacji osób obsługujących zwierzęta;  2. kontroli zwierząt (dozór);  3. przechowywania dokumentacji dotyczącej leczenia i                        padnięć zwierząt; 4. zapewnienia swobody ruchu zwierzętom;  5. jakości budynków i pomieszczeń, w których przebywają zwierzęta;  6. zapewnienia zwierzętom właściwych warunków środowiskowych;  7. żywienia zwierząt (pasza, woda);  8. postępowania ze zwierzętami chorymi, zranionymi oraz wykonywania zabiegów lekarsko-weterynaryjnych;  9. technologii stosowanych w chowie i hodowli zwierząt</vt:lpstr>
      <vt:lpstr>Dobrostan-podstawy prawne</vt:lpstr>
      <vt:lpstr>USTAWA  z dnia  21.08.1997r.  o ochronie zwierząt </vt:lpstr>
      <vt:lpstr>Wskaźniki dobrostanu</vt:lpstr>
      <vt:lpstr>Prezentacja programu PowerPoint</vt:lpstr>
      <vt:lpstr>Ocena poubojowa łapek</vt:lpstr>
      <vt:lpstr>Ocena poubojowa łapek</vt:lpstr>
      <vt:lpstr>Minimalne  warunki utrzymywania kurcząt brojlerów</vt:lpstr>
      <vt:lpstr>Prezentacja programu PowerPoint</vt:lpstr>
      <vt:lpstr>Prezentacja programu PowerPoint</vt:lpstr>
      <vt:lpstr>zagęszczenie obsady  39 kg/m2</vt:lpstr>
      <vt:lpstr>obsada  39 kg/m2 </vt:lpstr>
      <vt:lpstr>zagęszczenie obsady 42 kg/m2 </vt:lpstr>
      <vt:lpstr>DZIĘKUJEMY ZA UWAGĘ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wiola</dc:creator>
  <cp:lastModifiedBy>user</cp:lastModifiedBy>
  <cp:revision>31</cp:revision>
  <dcterms:created xsi:type="dcterms:W3CDTF">2015-09-15T08:47:31Z</dcterms:created>
  <dcterms:modified xsi:type="dcterms:W3CDTF">2015-09-17T07:53:03Z</dcterms:modified>
</cp:coreProperties>
</file>