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95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6" r:id="rId16"/>
    <p:sldId id="277" r:id="rId17"/>
    <p:sldId id="280" r:id="rId18"/>
    <p:sldId id="283" r:id="rId19"/>
    <p:sldId id="284" r:id="rId20"/>
    <p:sldId id="285" r:id="rId21"/>
    <p:sldId id="296" r:id="rId22"/>
    <p:sldId id="289" r:id="rId23"/>
    <p:sldId id="290" r:id="rId24"/>
    <p:sldId id="292" r:id="rId25"/>
    <p:sldId id="293" r:id="rId26"/>
    <p:sldId id="294" r:id="rId27"/>
  </p:sldIdLst>
  <p:sldSz cx="9144000" cy="6858000" type="screen4x3"/>
  <p:notesSz cx="9144000" cy="6858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g"/><Relationship Id="rId14" Type="http://schemas.openxmlformats.org/officeDocument/2006/relationships/image" Target="../media/image1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18540" y="1221613"/>
            <a:ext cx="7906918" cy="9194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00037" y="3523780"/>
            <a:ext cx="2221865" cy="11997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173092" y="3513620"/>
            <a:ext cx="1410081" cy="3459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596254" y="3520821"/>
            <a:ext cx="2609850" cy="0"/>
          </a:xfrm>
          <a:custGeom>
            <a:avLst/>
            <a:gdLst/>
            <a:ahLst/>
            <a:cxnLst/>
            <a:rect l="l" t="t" r="r" b="b"/>
            <a:pathLst>
              <a:path w="2609850">
                <a:moveTo>
                  <a:pt x="0" y="0"/>
                </a:moveTo>
                <a:lnTo>
                  <a:pt x="2609596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388867" y="4526432"/>
            <a:ext cx="544576" cy="1395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293615" y="5123408"/>
            <a:ext cx="968616" cy="6159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6587997" y="1916938"/>
            <a:ext cx="1306956" cy="13470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7245857" y="4310418"/>
            <a:ext cx="833564" cy="81149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4447540" y="2935541"/>
            <a:ext cx="987488" cy="75164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5220080" y="4341126"/>
            <a:ext cx="1378077" cy="67867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6043421" y="4723536"/>
            <a:ext cx="548932" cy="60131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2651125" y="2572169"/>
            <a:ext cx="1102220" cy="110778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79907" y="3779189"/>
            <a:ext cx="1778889" cy="35173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4572380" y="1629295"/>
            <a:ext cx="1035418" cy="105815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1142314" y="549313"/>
            <a:ext cx="1378077" cy="71954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1042111" y="4958511"/>
            <a:ext cx="1238719" cy="547319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1814702" y="5510186"/>
            <a:ext cx="702856" cy="45975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504799" y="5624029"/>
            <a:ext cx="1041222" cy="519595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3884040" y="3910965"/>
            <a:ext cx="681990" cy="561975"/>
          </a:xfrm>
          <a:custGeom>
            <a:avLst/>
            <a:gdLst/>
            <a:ahLst/>
            <a:cxnLst/>
            <a:rect l="l" t="t" r="r" b="b"/>
            <a:pathLst>
              <a:path w="681989" h="561975">
                <a:moveTo>
                  <a:pt x="34798" y="483743"/>
                </a:moveTo>
                <a:lnTo>
                  <a:pt x="0" y="561467"/>
                </a:lnTo>
                <a:lnTo>
                  <a:pt x="83058" y="542671"/>
                </a:lnTo>
                <a:lnTo>
                  <a:pt x="73593" y="531114"/>
                </a:lnTo>
                <a:lnTo>
                  <a:pt x="57150" y="531114"/>
                </a:lnTo>
                <a:lnTo>
                  <a:pt x="41148" y="511429"/>
                </a:lnTo>
                <a:lnTo>
                  <a:pt x="50919" y="503427"/>
                </a:lnTo>
                <a:lnTo>
                  <a:pt x="34798" y="483743"/>
                </a:lnTo>
                <a:close/>
              </a:path>
              <a:path w="681989" h="561975">
                <a:moveTo>
                  <a:pt x="50919" y="503427"/>
                </a:moveTo>
                <a:lnTo>
                  <a:pt x="41148" y="511429"/>
                </a:lnTo>
                <a:lnTo>
                  <a:pt x="57150" y="531114"/>
                </a:lnTo>
                <a:lnTo>
                  <a:pt x="66993" y="523055"/>
                </a:lnTo>
                <a:lnTo>
                  <a:pt x="50919" y="503427"/>
                </a:lnTo>
                <a:close/>
              </a:path>
              <a:path w="681989" h="561975">
                <a:moveTo>
                  <a:pt x="66993" y="523055"/>
                </a:moveTo>
                <a:lnTo>
                  <a:pt x="57150" y="531114"/>
                </a:lnTo>
                <a:lnTo>
                  <a:pt x="73593" y="531114"/>
                </a:lnTo>
                <a:lnTo>
                  <a:pt x="66993" y="523055"/>
                </a:lnTo>
                <a:close/>
              </a:path>
              <a:path w="681989" h="561975">
                <a:moveTo>
                  <a:pt x="665734" y="0"/>
                </a:moveTo>
                <a:lnTo>
                  <a:pt x="50919" y="503427"/>
                </a:lnTo>
                <a:lnTo>
                  <a:pt x="66993" y="523055"/>
                </a:lnTo>
                <a:lnTo>
                  <a:pt x="681863" y="19685"/>
                </a:lnTo>
                <a:lnTo>
                  <a:pt x="66573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2399919" y="3861561"/>
            <a:ext cx="2052955" cy="1177290"/>
          </a:xfrm>
          <a:custGeom>
            <a:avLst/>
            <a:gdLst/>
            <a:ahLst/>
            <a:cxnLst/>
            <a:rect l="l" t="t" r="r" b="b"/>
            <a:pathLst>
              <a:path w="2052954" h="1177289">
                <a:moveTo>
                  <a:pt x="47370" y="1106424"/>
                </a:moveTo>
                <a:lnTo>
                  <a:pt x="0" y="1177163"/>
                </a:lnTo>
                <a:lnTo>
                  <a:pt x="85089" y="1172590"/>
                </a:lnTo>
                <a:lnTo>
                  <a:pt x="76112" y="1156843"/>
                </a:lnTo>
                <a:lnTo>
                  <a:pt x="61468" y="1156843"/>
                </a:lnTo>
                <a:lnTo>
                  <a:pt x="48894" y="1134745"/>
                </a:lnTo>
                <a:lnTo>
                  <a:pt x="59930" y="1128455"/>
                </a:lnTo>
                <a:lnTo>
                  <a:pt x="47370" y="1106424"/>
                </a:lnTo>
                <a:close/>
              </a:path>
              <a:path w="2052954" h="1177289">
                <a:moveTo>
                  <a:pt x="59930" y="1128455"/>
                </a:moveTo>
                <a:lnTo>
                  <a:pt x="48894" y="1134745"/>
                </a:lnTo>
                <a:lnTo>
                  <a:pt x="61468" y="1156843"/>
                </a:lnTo>
                <a:lnTo>
                  <a:pt x="72521" y="1150543"/>
                </a:lnTo>
                <a:lnTo>
                  <a:pt x="59930" y="1128455"/>
                </a:lnTo>
                <a:close/>
              </a:path>
              <a:path w="2052954" h="1177289">
                <a:moveTo>
                  <a:pt x="72521" y="1150543"/>
                </a:moveTo>
                <a:lnTo>
                  <a:pt x="61468" y="1156843"/>
                </a:lnTo>
                <a:lnTo>
                  <a:pt x="76112" y="1156843"/>
                </a:lnTo>
                <a:lnTo>
                  <a:pt x="72521" y="1150543"/>
                </a:lnTo>
                <a:close/>
              </a:path>
              <a:path w="2052954" h="1177289">
                <a:moveTo>
                  <a:pt x="2039873" y="0"/>
                </a:moveTo>
                <a:lnTo>
                  <a:pt x="59930" y="1128455"/>
                </a:lnTo>
                <a:lnTo>
                  <a:pt x="72521" y="1150543"/>
                </a:lnTo>
                <a:lnTo>
                  <a:pt x="2052446" y="22098"/>
                </a:lnTo>
                <a:lnTo>
                  <a:pt x="203987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4734814" y="3997833"/>
            <a:ext cx="76200" cy="640080"/>
          </a:xfrm>
          <a:custGeom>
            <a:avLst/>
            <a:gdLst/>
            <a:ahLst/>
            <a:cxnLst/>
            <a:rect l="l" t="t" r="r" b="b"/>
            <a:pathLst>
              <a:path w="76200" h="640079">
                <a:moveTo>
                  <a:pt x="0" y="562610"/>
                </a:moveTo>
                <a:lnTo>
                  <a:pt x="36575" y="639572"/>
                </a:lnTo>
                <a:lnTo>
                  <a:pt x="69796" y="576326"/>
                </a:lnTo>
                <a:lnTo>
                  <a:pt x="50546" y="576326"/>
                </a:lnTo>
                <a:lnTo>
                  <a:pt x="25146" y="575818"/>
                </a:lnTo>
                <a:lnTo>
                  <a:pt x="25406" y="563118"/>
                </a:lnTo>
                <a:lnTo>
                  <a:pt x="0" y="562610"/>
                </a:lnTo>
                <a:close/>
              </a:path>
              <a:path w="76200" h="640079">
                <a:moveTo>
                  <a:pt x="25406" y="563118"/>
                </a:moveTo>
                <a:lnTo>
                  <a:pt x="25146" y="575818"/>
                </a:lnTo>
                <a:lnTo>
                  <a:pt x="50546" y="576326"/>
                </a:lnTo>
                <a:lnTo>
                  <a:pt x="50806" y="563626"/>
                </a:lnTo>
                <a:lnTo>
                  <a:pt x="25406" y="563118"/>
                </a:lnTo>
                <a:close/>
              </a:path>
              <a:path w="76200" h="640079">
                <a:moveTo>
                  <a:pt x="50806" y="563626"/>
                </a:moveTo>
                <a:lnTo>
                  <a:pt x="50546" y="576326"/>
                </a:lnTo>
                <a:lnTo>
                  <a:pt x="69796" y="576326"/>
                </a:lnTo>
                <a:lnTo>
                  <a:pt x="76200" y="564134"/>
                </a:lnTo>
                <a:lnTo>
                  <a:pt x="50806" y="563626"/>
                </a:lnTo>
                <a:close/>
              </a:path>
              <a:path w="76200" h="640079">
                <a:moveTo>
                  <a:pt x="36957" y="0"/>
                </a:moveTo>
                <a:lnTo>
                  <a:pt x="25406" y="563118"/>
                </a:lnTo>
                <a:lnTo>
                  <a:pt x="50806" y="563626"/>
                </a:lnTo>
                <a:lnTo>
                  <a:pt x="62357" y="508"/>
                </a:lnTo>
                <a:lnTo>
                  <a:pt x="3695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5188711" y="3887596"/>
            <a:ext cx="370205" cy="310515"/>
          </a:xfrm>
          <a:custGeom>
            <a:avLst/>
            <a:gdLst/>
            <a:ahLst/>
            <a:cxnLst/>
            <a:rect l="l" t="t" r="r" b="b"/>
            <a:pathLst>
              <a:path w="370204" h="310514">
                <a:moveTo>
                  <a:pt x="303023" y="271524"/>
                </a:moveTo>
                <a:lnTo>
                  <a:pt x="286765" y="291083"/>
                </a:lnTo>
                <a:lnTo>
                  <a:pt x="369697" y="310514"/>
                </a:lnTo>
                <a:lnTo>
                  <a:pt x="356198" y="279653"/>
                </a:lnTo>
                <a:lnTo>
                  <a:pt x="312800" y="279653"/>
                </a:lnTo>
                <a:lnTo>
                  <a:pt x="303023" y="271524"/>
                </a:lnTo>
                <a:close/>
              </a:path>
              <a:path w="370204" h="310514">
                <a:moveTo>
                  <a:pt x="319279" y="251966"/>
                </a:moveTo>
                <a:lnTo>
                  <a:pt x="303023" y="271524"/>
                </a:lnTo>
                <a:lnTo>
                  <a:pt x="312800" y="279653"/>
                </a:lnTo>
                <a:lnTo>
                  <a:pt x="329057" y="260095"/>
                </a:lnTo>
                <a:lnTo>
                  <a:pt x="319279" y="251966"/>
                </a:lnTo>
                <a:close/>
              </a:path>
              <a:path w="370204" h="310514">
                <a:moveTo>
                  <a:pt x="335534" y="232409"/>
                </a:moveTo>
                <a:lnTo>
                  <a:pt x="319279" y="251966"/>
                </a:lnTo>
                <a:lnTo>
                  <a:pt x="329057" y="260095"/>
                </a:lnTo>
                <a:lnTo>
                  <a:pt x="312800" y="279653"/>
                </a:lnTo>
                <a:lnTo>
                  <a:pt x="356198" y="279653"/>
                </a:lnTo>
                <a:lnTo>
                  <a:pt x="335534" y="232409"/>
                </a:lnTo>
                <a:close/>
              </a:path>
              <a:path w="370204" h="310514">
                <a:moveTo>
                  <a:pt x="16255" y="0"/>
                </a:moveTo>
                <a:lnTo>
                  <a:pt x="0" y="19557"/>
                </a:lnTo>
                <a:lnTo>
                  <a:pt x="303023" y="271524"/>
                </a:lnTo>
                <a:lnTo>
                  <a:pt x="319279" y="251966"/>
                </a:lnTo>
                <a:lnTo>
                  <a:pt x="1625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5493765" y="3041142"/>
            <a:ext cx="828675" cy="380365"/>
          </a:xfrm>
          <a:custGeom>
            <a:avLst/>
            <a:gdLst/>
            <a:ahLst/>
            <a:cxnLst/>
            <a:rect l="l" t="t" r="r" b="b"/>
            <a:pathLst>
              <a:path w="828675" h="380364">
                <a:moveTo>
                  <a:pt x="753728" y="23161"/>
                </a:moveTo>
                <a:lnTo>
                  <a:pt x="0" y="357124"/>
                </a:lnTo>
                <a:lnTo>
                  <a:pt x="10287" y="380365"/>
                </a:lnTo>
                <a:lnTo>
                  <a:pt x="764031" y="46395"/>
                </a:lnTo>
                <a:lnTo>
                  <a:pt x="753728" y="23161"/>
                </a:lnTo>
                <a:close/>
              </a:path>
              <a:path w="828675" h="380364">
                <a:moveTo>
                  <a:pt x="816905" y="18034"/>
                </a:moveTo>
                <a:lnTo>
                  <a:pt x="765301" y="18034"/>
                </a:lnTo>
                <a:lnTo>
                  <a:pt x="775588" y="41275"/>
                </a:lnTo>
                <a:lnTo>
                  <a:pt x="764031" y="46395"/>
                </a:lnTo>
                <a:lnTo>
                  <a:pt x="774319" y="69596"/>
                </a:lnTo>
                <a:lnTo>
                  <a:pt x="816905" y="18034"/>
                </a:lnTo>
                <a:close/>
              </a:path>
              <a:path w="828675" h="380364">
                <a:moveTo>
                  <a:pt x="765301" y="18034"/>
                </a:moveTo>
                <a:lnTo>
                  <a:pt x="753728" y="23161"/>
                </a:lnTo>
                <a:lnTo>
                  <a:pt x="764031" y="46395"/>
                </a:lnTo>
                <a:lnTo>
                  <a:pt x="775588" y="41275"/>
                </a:lnTo>
                <a:lnTo>
                  <a:pt x="765301" y="18034"/>
                </a:lnTo>
                <a:close/>
              </a:path>
              <a:path w="828675" h="380364">
                <a:moveTo>
                  <a:pt x="743458" y="0"/>
                </a:moveTo>
                <a:lnTo>
                  <a:pt x="753728" y="23161"/>
                </a:lnTo>
                <a:lnTo>
                  <a:pt x="765301" y="18034"/>
                </a:lnTo>
                <a:lnTo>
                  <a:pt x="816905" y="18034"/>
                </a:lnTo>
                <a:lnTo>
                  <a:pt x="828548" y="3937"/>
                </a:lnTo>
                <a:lnTo>
                  <a:pt x="7434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3687953" y="3164713"/>
            <a:ext cx="667385" cy="294005"/>
          </a:xfrm>
          <a:custGeom>
            <a:avLst/>
            <a:gdLst/>
            <a:ahLst/>
            <a:cxnLst/>
            <a:rect l="l" t="t" r="r" b="b"/>
            <a:pathLst>
              <a:path w="667385" h="294004">
                <a:moveTo>
                  <a:pt x="75307" y="23460"/>
                </a:moveTo>
                <a:lnTo>
                  <a:pt x="65531" y="46905"/>
                </a:lnTo>
                <a:lnTo>
                  <a:pt x="657351" y="293497"/>
                </a:lnTo>
                <a:lnTo>
                  <a:pt x="667131" y="270001"/>
                </a:lnTo>
                <a:lnTo>
                  <a:pt x="75307" y="23460"/>
                </a:lnTo>
                <a:close/>
              </a:path>
              <a:path w="667385" h="294004">
                <a:moveTo>
                  <a:pt x="85089" y="0"/>
                </a:moveTo>
                <a:lnTo>
                  <a:pt x="0" y="5841"/>
                </a:lnTo>
                <a:lnTo>
                  <a:pt x="55752" y="70358"/>
                </a:lnTo>
                <a:lnTo>
                  <a:pt x="65531" y="46905"/>
                </a:lnTo>
                <a:lnTo>
                  <a:pt x="53848" y="42037"/>
                </a:lnTo>
                <a:lnTo>
                  <a:pt x="63500" y="18541"/>
                </a:lnTo>
                <a:lnTo>
                  <a:pt x="77358" y="18541"/>
                </a:lnTo>
                <a:lnTo>
                  <a:pt x="85089" y="0"/>
                </a:lnTo>
                <a:close/>
              </a:path>
              <a:path w="667385" h="294004">
                <a:moveTo>
                  <a:pt x="63500" y="18541"/>
                </a:moveTo>
                <a:lnTo>
                  <a:pt x="53848" y="42037"/>
                </a:lnTo>
                <a:lnTo>
                  <a:pt x="65531" y="46905"/>
                </a:lnTo>
                <a:lnTo>
                  <a:pt x="75307" y="23460"/>
                </a:lnTo>
                <a:lnTo>
                  <a:pt x="63500" y="18541"/>
                </a:lnTo>
                <a:close/>
              </a:path>
              <a:path w="667385" h="294004">
                <a:moveTo>
                  <a:pt x="77358" y="18541"/>
                </a:moveTo>
                <a:lnTo>
                  <a:pt x="63500" y="18541"/>
                </a:lnTo>
                <a:lnTo>
                  <a:pt x="75307" y="23460"/>
                </a:lnTo>
                <a:lnTo>
                  <a:pt x="77358" y="185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2325877" y="3573907"/>
            <a:ext cx="2249805" cy="317500"/>
          </a:xfrm>
          <a:custGeom>
            <a:avLst/>
            <a:gdLst/>
            <a:ahLst/>
            <a:cxnLst/>
            <a:rect l="l" t="t" r="r" b="b"/>
            <a:pathLst>
              <a:path w="2249804" h="317500">
                <a:moveTo>
                  <a:pt x="70993" y="241426"/>
                </a:moveTo>
                <a:lnTo>
                  <a:pt x="0" y="288543"/>
                </a:lnTo>
                <a:lnTo>
                  <a:pt x="80264" y="316991"/>
                </a:lnTo>
                <a:lnTo>
                  <a:pt x="77365" y="293369"/>
                </a:lnTo>
                <a:lnTo>
                  <a:pt x="64516" y="293369"/>
                </a:lnTo>
                <a:lnTo>
                  <a:pt x="61468" y="268096"/>
                </a:lnTo>
                <a:lnTo>
                  <a:pt x="74075" y="266550"/>
                </a:lnTo>
                <a:lnTo>
                  <a:pt x="70993" y="241426"/>
                </a:lnTo>
                <a:close/>
              </a:path>
              <a:path w="2249804" h="317500">
                <a:moveTo>
                  <a:pt x="74075" y="266550"/>
                </a:moveTo>
                <a:lnTo>
                  <a:pt x="61468" y="268096"/>
                </a:lnTo>
                <a:lnTo>
                  <a:pt x="64516" y="293369"/>
                </a:lnTo>
                <a:lnTo>
                  <a:pt x="77175" y="291816"/>
                </a:lnTo>
                <a:lnTo>
                  <a:pt x="74075" y="266550"/>
                </a:lnTo>
                <a:close/>
              </a:path>
              <a:path w="2249804" h="317500">
                <a:moveTo>
                  <a:pt x="77175" y="291816"/>
                </a:moveTo>
                <a:lnTo>
                  <a:pt x="64516" y="293369"/>
                </a:lnTo>
                <a:lnTo>
                  <a:pt x="77365" y="293369"/>
                </a:lnTo>
                <a:lnTo>
                  <a:pt x="77175" y="291816"/>
                </a:lnTo>
                <a:close/>
              </a:path>
              <a:path w="2249804" h="317500">
                <a:moveTo>
                  <a:pt x="2246376" y="0"/>
                </a:moveTo>
                <a:lnTo>
                  <a:pt x="74075" y="266550"/>
                </a:lnTo>
                <a:lnTo>
                  <a:pt x="77175" y="291816"/>
                </a:lnTo>
                <a:lnTo>
                  <a:pt x="2249551" y="25272"/>
                </a:lnTo>
                <a:lnTo>
                  <a:pt x="22463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7103618" y="3221863"/>
            <a:ext cx="512445" cy="1078865"/>
          </a:xfrm>
          <a:custGeom>
            <a:avLst/>
            <a:gdLst/>
            <a:ahLst/>
            <a:cxnLst/>
            <a:rect l="l" t="t" r="r" b="b"/>
            <a:pathLst>
              <a:path w="512445" h="1078864">
                <a:moveTo>
                  <a:pt x="396073" y="917192"/>
                </a:moveTo>
                <a:lnTo>
                  <a:pt x="338074" y="942975"/>
                </a:lnTo>
                <a:lnTo>
                  <a:pt x="502411" y="1078357"/>
                </a:lnTo>
                <a:lnTo>
                  <a:pt x="508410" y="946150"/>
                </a:lnTo>
                <a:lnTo>
                  <a:pt x="408939" y="946150"/>
                </a:lnTo>
                <a:lnTo>
                  <a:pt x="396073" y="917192"/>
                </a:lnTo>
                <a:close/>
              </a:path>
              <a:path w="512445" h="1078864">
                <a:moveTo>
                  <a:pt x="454105" y="891395"/>
                </a:moveTo>
                <a:lnTo>
                  <a:pt x="396073" y="917192"/>
                </a:lnTo>
                <a:lnTo>
                  <a:pt x="408939" y="946150"/>
                </a:lnTo>
                <a:lnTo>
                  <a:pt x="466978" y="920369"/>
                </a:lnTo>
                <a:lnTo>
                  <a:pt x="454105" y="891395"/>
                </a:lnTo>
                <a:close/>
              </a:path>
              <a:path w="512445" h="1078864">
                <a:moveTo>
                  <a:pt x="512063" y="865632"/>
                </a:moveTo>
                <a:lnTo>
                  <a:pt x="454105" y="891395"/>
                </a:lnTo>
                <a:lnTo>
                  <a:pt x="466978" y="920369"/>
                </a:lnTo>
                <a:lnTo>
                  <a:pt x="408939" y="946150"/>
                </a:lnTo>
                <a:lnTo>
                  <a:pt x="508410" y="946150"/>
                </a:lnTo>
                <a:lnTo>
                  <a:pt x="512063" y="865632"/>
                </a:lnTo>
                <a:close/>
              </a:path>
              <a:path w="512445" h="1078864">
                <a:moveTo>
                  <a:pt x="58038" y="0"/>
                </a:moveTo>
                <a:lnTo>
                  <a:pt x="0" y="25781"/>
                </a:lnTo>
                <a:lnTo>
                  <a:pt x="396073" y="917192"/>
                </a:lnTo>
                <a:lnTo>
                  <a:pt x="454105" y="891395"/>
                </a:lnTo>
                <a:lnTo>
                  <a:pt x="580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3862959" y="5472938"/>
            <a:ext cx="574040" cy="181610"/>
          </a:xfrm>
          <a:custGeom>
            <a:avLst/>
            <a:gdLst/>
            <a:ahLst/>
            <a:cxnLst/>
            <a:rect l="l" t="t" r="r" b="b"/>
            <a:pathLst>
              <a:path w="574039" h="181610">
                <a:moveTo>
                  <a:pt x="115315" y="0"/>
                </a:moveTo>
                <a:lnTo>
                  <a:pt x="0" y="90550"/>
                </a:lnTo>
                <a:lnTo>
                  <a:pt x="115315" y="181013"/>
                </a:lnTo>
                <a:lnTo>
                  <a:pt x="115315" y="135775"/>
                </a:lnTo>
                <a:lnTo>
                  <a:pt x="516009" y="135775"/>
                </a:lnTo>
                <a:lnTo>
                  <a:pt x="573658" y="90550"/>
                </a:lnTo>
                <a:lnTo>
                  <a:pt x="516081" y="45339"/>
                </a:lnTo>
                <a:lnTo>
                  <a:pt x="115315" y="45339"/>
                </a:lnTo>
                <a:lnTo>
                  <a:pt x="115315" y="0"/>
                </a:lnTo>
                <a:close/>
              </a:path>
              <a:path w="574039" h="181610">
                <a:moveTo>
                  <a:pt x="516009" y="135775"/>
                </a:moveTo>
                <a:lnTo>
                  <a:pt x="458342" y="135775"/>
                </a:lnTo>
                <a:lnTo>
                  <a:pt x="458342" y="181013"/>
                </a:lnTo>
                <a:lnTo>
                  <a:pt x="516009" y="135775"/>
                </a:lnTo>
                <a:close/>
              </a:path>
              <a:path w="574039" h="181610">
                <a:moveTo>
                  <a:pt x="458342" y="0"/>
                </a:moveTo>
                <a:lnTo>
                  <a:pt x="458342" y="45339"/>
                </a:lnTo>
                <a:lnTo>
                  <a:pt x="516081" y="45339"/>
                </a:lnTo>
                <a:lnTo>
                  <a:pt x="45834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513511" y="939546"/>
            <a:ext cx="586740" cy="687070"/>
          </a:xfrm>
          <a:custGeom>
            <a:avLst/>
            <a:gdLst/>
            <a:ahLst/>
            <a:cxnLst/>
            <a:rect l="l" t="t" r="r" b="b"/>
            <a:pathLst>
              <a:path w="586740" h="687069">
                <a:moveTo>
                  <a:pt x="0" y="0"/>
                </a:moveTo>
                <a:lnTo>
                  <a:pt x="0" y="217169"/>
                </a:lnTo>
                <a:lnTo>
                  <a:pt x="3219" y="257336"/>
                </a:lnTo>
                <a:lnTo>
                  <a:pt x="12693" y="296514"/>
                </a:lnTo>
                <a:lnTo>
                  <a:pt x="28149" y="334450"/>
                </a:lnTo>
                <a:lnTo>
                  <a:pt x="49312" y="370891"/>
                </a:lnTo>
                <a:lnTo>
                  <a:pt x="75906" y="405584"/>
                </a:lnTo>
                <a:lnTo>
                  <a:pt x="107659" y="438276"/>
                </a:lnTo>
                <a:lnTo>
                  <a:pt x="144295" y="468714"/>
                </a:lnTo>
                <a:lnTo>
                  <a:pt x="185540" y="496645"/>
                </a:lnTo>
                <a:lnTo>
                  <a:pt x="231119" y="521815"/>
                </a:lnTo>
                <a:lnTo>
                  <a:pt x="280759" y="543971"/>
                </a:lnTo>
                <a:lnTo>
                  <a:pt x="334185" y="562861"/>
                </a:lnTo>
                <a:lnTo>
                  <a:pt x="391121" y="578230"/>
                </a:lnTo>
                <a:lnTo>
                  <a:pt x="391121" y="686815"/>
                </a:lnTo>
                <a:lnTo>
                  <a:pt x="586689" y="491489"/>
                </a:lnTo>
                <a:lnTo>
                  <a:pt x="479921" y="360933"/>
                </a:lnTo>
                <a:lnTo>
                  <a:pt x="391121" y="360933"/>
                </a:lnTo>
                <a:lnTo>
                  <a:pt x="334185" y="345564"/>
                </a:lnTo>
                <a:lnTo>
                  <a:pt x="280759" y="326675"/>
                </a:lnTo>
                <a:lnTo>
                  <a:pt x="231119" y="304520"/>
                </a:lnTo>
                <a:lnTo>
                  <a:pt x="185540" y="279352"/>
                </a:lnTo>
                <a:lnTo>
                  <a:pt x="144295" y="251427"/>
                </a:lnTo>
                <a:lnTo>
                  <a:pt x="107659" y="220995"/>
                </a:lnTo>
                <a:lnTo>
                  <a:pt x="75906" y="188313"/>
                </a:lnTo>
                <a:lnTo>
                  <a:pt x="49312" y="153632"/>
                </a:lnTo>
                <a:lnTo>
                  <a:pt x="28149" y="117207"/>
                </a:lnTo>
                <a:lnTo>
                  <a:pt x="12693" y="79290"/>
                </a:lnTo>
                <a:lnTo>
                  <a:pt x="3219" y="40137"/>
                </a:lnTo>
                <a:lnTo>
                  <a:pt x="0" y="0"/>
                </a:lnTo>
                <a:close/>
              </a:path>
              <a:path w="586740" h="687069">
                <a:moveTo>
                  <a:pt x="391121" y="252349"/>
                </a:moveTo>
                <a:lnTo>
                  <a:pt x="391121" y="360933"/>
                </a:lnTo>
                <a:lnTo>
                  <a:pt x="479921" y="360933"/>
                </a:lnTo>
                <a:lnTo>
                  <a:pt x="391121" y="252349"/>
                </a:lnTo>
                <a:close/>
              </a:path>
            </a:pathLst>
          </a:custGeom>
          <a:solidFill>
            <a:srgbClr val="E729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513415" y="556513"/>
            <a:ext cx="587375" cy="492125"/>
          </a:xfrm>
          <a:custGeom>
            <a:avLst/>
            <a:gdLst/>
            <a:ahLst/>
            <a:cxnLst/>
            <a:rect l="l" t="t" r="r" b="b"/>
            <a:pathLst>
              <a:path w="587375" h="492125">
                <a:moveTo>
                  <a:pt x="586785" y="0"/>
                </a:moveTo>
                <a:lnTo>
                  <a:pt x="544606" y="996"/>
                </a:lnTo>
                <a:lnTo>
                  <a:pt x="502701" y="3968"/>
                </a:lnTo>
                <a:lnTo>
                  <a:pt x="461230" y="8893"/>
                </a:lnTo>
                <a:lnTo>
                  <a:pt x="420351" y="15748"/>
                </a:lnTo>
                <a:lnTo>
                  <a:pt x="363690" y="28763"/>
                </a:lnTo>
                <a:lnTo>
                  <a:pt x="310353" y="45123"/>
                </a:lnTo>
                <a:lnTo>
                  <a:pt x="260539" y="64590"/>
                </a:lnTo>
                <a:lnTo>
                  <a:pt x="214447" y="86923"/>
                </a:lnTo>
                <a:lnTo>
                  <a:pt x="172278" y="111885"/>
                </a:lnTo>
                <a:lnTo>
                  <a:pt x="134229" y="139236"/>
                </a:lnTo>
                <a:lnTo>
                  <a:pt x="100500" y="168738"/>
                </a:lnTo>
                <a:lnTo>
                  <a:pt x="71290" y="200151"/>
                </a:lnTo>
                <a:lnTo>
                  <a:pt x="46799" y="233238"/>
                </a:lnTo>
                <a:lnTo>
                  <a:pt x="27225" y="267758"/>
                </a:lnTo>
                <a:lnTo>
                  <a:pt x="12768" y="303474"/>
                </a:lnTo>
                <a:lnTo>
                  <a:pt x="0" y="377534"/>
                </a:lnTo>
                <a:lnTo>
                  <a:pt x="2087" y="415402"/>
                </a:lnTo>
                <a:lnTo>
                  <a:pt x="10087" y="453509"/>
                </a:lnTo>
                <a:lnTo>
                  <a:pt x="24200" y="491616"/>
                </a:lnTo>
                <a:lnTo>
                  <a:pt x="42329" y="457559"/>
                </a:lnTo>
                <a:lnTo>
                  <a:pt x="64937" y="425196"/>
                </a:lnTo>
                <a:lnTo>
                  <a:pt x="91754" y="394661"/>
                </a:lnTo>
                <a:lnTo>
                  <a:pt x="122507" y="366086"/>
                </a:lnTo>
                <a:lnTo>
                  <a:pt x="156925" y="339605"/>
                </a:lnTo>
                <a:lnTo>
                  <a:pt x="194737" y="315348"/>
                </a:lnTo>
                <a:lnTo>
                  <a:pt x="235670" y="293449"/>
                </a:lnTo>
                <a:lnTo>
                  <a:pt x="279453" y="274040"/>
                </a:lnTo>
                <a:lnTo>
                  <a:pt x="325814" y="257254"/>
                </a:lnTo>
                <a:lnTo>
                  <a:pt x="374482" y="243222"/>
                </a:lnTo>
                <a:lnTo>
                  <a:pt x="425184" y="232078"/>
                </a:lnTo>
                <a:lnTo>
                  <a:pt x="477650" y="223955"/>
                </a:lnTo>
                <a:lnTo>
                  <a:pt x="531608" y="218983"/>
                </a:lnTo>
                <a:lnTo>
                  <a:pt x="586785" y="217297"/>
                </a:lnTo>
                <a:lnTo>
                  <a:pt x="586785" y="0"/>
                </a:lnTo>
                <a:close/>
              </a:path>
            </a:pathLst>
          </a:custGeom>
          <a:solidFill>
            <a:srgbClr val="B9200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2476880" y="952753"/>
            <a:ext cx="725170" cy="640080"/>
          </a:xfrm>
          <a:custGeom>
            <a:avLst/>
            <a:gdLst/>
            <a:ahLst/>
            <a:cxnLst/>
            <a:rect l="l" t="t" r="r" b="b"/>
            <a:pathLst>
              <a:path w="725169" h="640080">
                <a:moveTo>
                  <a:pt x="241554" y="235204"/>
                </a:moveTo>
                <a:lnTo>
                  <a:pt x="0" y="458088"/>
                </a:lnTo>
                <a:lnTo>
                  <a:pt x="241554" y="640080"/>
                </a:lnTo>
                <a:lnTo>
                  <a:pt x="241554" y="538861"/>
                </a:lnTo>
                <a:lnTo>
                  <a:pt x="306626" y="525759"/>
                </a:lnTo>
                <a:lnTo>
                  <a:pt x="368024" y="509849"/>
                </a:lnTo>
                <a:lnTo>
                  <a:pt x="425480" y="491316"/>
                </a:lnTo>
                <a:lnTo>
                  <a:pt x="478729" y="470344"/>
                </a:lnTo>
                <a:lnTo>
                  <a:pt x="527503" y="447120"/>
                </a:lnTo>
                <a:lnTo>
                  <a:pt x="571537" y="421827"/>
                </a:lnTo>
                <a:lnTo>
                  <a:pt x="610563" y="394652"/>
                </a:lnTo>
                <a:lnTo>
                  <a:pt x="644317" y="365779"/>
                </a:lnTo>
                <a:lnTo>
                  <a:pt x="671576" y="336423"/>
                </a:lnTo>
                <a:lnTo>
                  <a:pt x="241554" y="336423"/>
                </a:lnTo>
                <a:lnTo>
                  <a:pt x="241554" y="235204"/>
                </a:lnTo>
                <a:close/>
              </a:path>
              <a:path w="725169" h="640080">
                <a:moveTo>
                  <a:pt x="724662" y="0"/>
                </a:moveTo>
                <a:lnTo>
                  <a:pt x="711274" y="68391"/>
                </a:lnTo>
                <a:lnTo>
                  <a:pt x="672531" y="132957"/>
                </a:lnTo>
                <a:lnTo>
                  <a:pt x="644317" y="163341"/>
                </a:lnTo>
                <a:lnTo>
                  <a:pt x="610563" y="192214"/>
                </a:lnTo>
                <a:lnTo>
                  <a:pt x="571537" y="219389"/>
                </a:lnTo>
                <a:lnTo>
                  <a:pt x="527503" y="244682"/>
                </a:lnTo>
                <a:lnTo>
                  <a:pt x="478729" y="267906"/>
                </a:lnTo>
                <a:lnTo>
                  <a:pt x="425480" y="288878"/>
                </a:lnTo>
                <a:lnTo>
                  <a:pt x="368024" y="307411"/>
                </a:lnTo>
                <a:lnTo>
                  <a:pt x="306626" y="323321"/>
                </a:lnTo>
                <a:lnTo>
                  <a:pt x="241554" y="336423"/>
                </a:lnTo>
                <a:lnTo>
                  <a:pt x="671576" y="336423"/>
                </a:lnTo>
                <a:lnTo>
                  <a:pt x="694938" y="303683"/>
                </a:lnTo>
                <a:lnTo>
                  <a:pt x="721270" y="237019"/>
                </a:lnTo>
                <a:lnTo>
                  <a:pt x="724662" y="202437"/>
                </a:lnTo>
                <a:lnTo>
                  <a:pt x="724662" y="0"/>
                </a:lnTo>
                <a:close/>
              </a:path>
            </a:pathLst>
          </a:custGeom>
          <a:solidFill>
            <a:srgbClr val="E729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2476880" y="596011"/>
            <a:ext cx="725170" cy="458470"/>
          </a:xfrm>
          <a:custGeom>
            <a:avLst/>
            <a:gdLst/>
            <a:ahLst/>
            <a:cxnLst/>
            <a:rect l="l" t="t" r="r" b="b"/>
            <a:pathLst>
              <a:path w="725169" h="458469">
                <a:moveTo>
                  <a:pt x="0" y="0"/>
                </a:moveTo>
                <a:lnTo>
                  <a:pt x="0" y="202437"/>
                </a:lnTo>
                <a:lnTo>
                  <a:pt x="59711" y="203643"/>
                </a:lnTo>
                <a:lnTo>
                  <a:pt x="118298" y="207203"/>
                </a:lnTo>
                <a:lnTo>
                  <a:pt x="175538" y="213035"/>
                </a:lnTo>
                <a:lnTo>
                  <a:pt x="231205" y="221057"/>
                </a:lnTo>
                <a:lnTo>
                  <a:pt x="285075" y="231185"/>
                </a:lnTo>
                <a:lnTo>
                  <a:pt x="336923" y="243338"/>
                </a:lnTo>
                <a:lnTo>
                  <a:pt x="386525" y="257431"/>
                </a:lnTo>
                <a:lnTo>
                  <a:pt x="433657" y="273383"/>
                </a:lnTo>
                <a:lnTo>
                  <a:pt x="478093" y="291110"/>
                </a:lnTo>
                <a:lnTo>
                  <a:pt x="519609" y="310530"/>
                </a:lnTo>
                <a:lnTo>
                  <a:pt x="557981" y="331560"/>
                </a:lnTo>
                <a:lnTo>
                  <a:pt x="592984" y="354117"/>
                </a:lnTo>
                <a:lnTo>
                  <a:pt x="624394" y="378119"/>
                </a:lnTo>
                <a:lnTo>
                  <a:pt x="675535" y="430124"/>
                </a:lnTo>
                <a:lnTo>
                  <a:pt x="694817" y="457962"/>
                </a:lnTo>
                <a:lnTo>
                  <a:pt x="710689" y="426403"/>
                </a:lnTo>
                <a:lnTo>
                  <a:pt x="720574" y="394825"/>
                </a:lnTo>
                <a:lnTo>
                  <a:pt x="724646" y="363384"/>
                </a:lnTo>
                <a:lnTo>
                  <a:pt x="723076" y="332236"/>
                </a:lnTo>
                <a:lnTo>
                  <a:pt x="703707" y="271446"/>
                </a:lnTo>
                <a:lnTo>
                  <a:pt x="663847" y="213706"/>
                </a:lnTo>
                <a:lnTo>
                  <a:pt x="636666" y="186372"/>
                </a:lnTo>
                <a:lnTo>
                  <a:pt x="604882" y="160270"/>
                </a:lnTo>
                <a:lnTo>
                  <a:pt x="568666" y="135557"/>
                </a:lnTo>
                <a:lnTo>
                  <a:pt x="528193" y="112390"/>
                </a:lnTo>
                <a:lnTo>
                  <a:pt x="483634" y="90924"/>
                </a:lnTo>
                <a:lnTo>
                  <a:pt x="435163" y="71317"/>
                </a:lnTo>
                <a:lnTo>
                  <a:pt x="382952" y="53725"/>
                </a:lnTo>
                <a:lnTo>
                  <a:pt x="327175" y="38305"/>
                </a:lnTo>
                <a:lnTo>
                  <a:pt x="268004" y="25212"/>
                </a:lnTo>
                <a:lnTo>
                  <a:pt x="205612" y="14604"/>
                </a:lnTo>
                <a:lnTo>
                  <a:pt x="155090" y="8251"/>
                </a:lnTo>
                <a:lnTo>
                  <a:pt x="103854" y="3682"/>
                </a:lnTo>
                <a:lnTo>
                  <a:pt x="52093" y="924"/>
                </a:lnTo>
                <a:lnTo>
                  <a:pt x="0" y="0"/>
                </a:lnTo>
                <a:close/>
              </a:path>
            </a:pathLst>
          </a:custGeom>
          <a:solidFill>
            <a:srgbClr val="B9200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2/24/2017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2/24/2017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2/24/2017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45921" y="30226"/>
            <a:ext cx="7852156" cy="884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30200" y="1248536"/>
            <a:ext cx="8483600" cy="4725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2/24/2017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hyperlink" Target="http://www.photo-natur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95287" y="16"/>
            <a:ext cx="2284095" cy="1330960"/>
          </a:xfrm>
          <a:custGeom>
            <a:avLst/>
            <a:gdLst/>
            <a:ahLst/>
            <a:cxnLst/>
            <a:rect l="l" t="t" r="r" b="b"/>
            <a:pathLst>
              <a:path w="2284095" h="1330960">
                <a:moveTo>
                  <a:pt x="539160" y="0"/>
                </a:moveTo>
                <a:lnTo>
                  <a:pt x="282791" y="324802"/>
                </a:lnTo>
                <a:lnTo>
                  <a:pt x="182363" y="324802"/>
                </a:lnTo>
                <a:lnTo>
                  <a:pt x="245792" y="372341"/>
                </a:lnTo>
                <a:lnTo>
                  <a:pt x="0" y="683911"/>
                </a:lnTo>
                <a:lnTo>
                  <a:pt x="541809" y="1330858"/>
                </a:lnTo>
                <a:lnTo>
                  <a:pt x="612102" y="1249000"/>
                </a:lnTo>
                <a:lnTo>
                  <a:pt x="541809" y="1249000"/>
                </a:lnTo>
                <a:lnTo>
                  <a:pt x="60786" y="681264"/>
                </a:lnTo>
                <a:lnTo>
                  <a:pt x="541809" y="63385"/>
                </a:lnTo>
                <a:lnTo>
                  <a:pt x="592444" y="63385"/>
                </a:lnTo>
                <a:lnTo>
                  <a:pt x="539160" y="0"/>
                </a:lnTo>
                <a:close/>
              </a:path>
              <a:path w="2284095" h="1330960">
                <a:moveTo>
                  <a:pt x="2005345" y="726157"/>
                </a:moveTo>
                <a:lnTo>
                  <a:pt x="1709962" y="726157"/>
                </a:lnTo>
                <a:lnTo>
                  <a:pt x="890675" y="850282"/>
                </a:lnTo>
                <a:lnTo>
                  <a:pt x="541809" y="1249000"/>
                </a:lnTo>
                <a:lnTo>
                  <a:pt x="612102" y="1249000"/>
                </a:lnTo>
                <a:lnTo>
                  <a:pt x="909152" y="903081"/>
                </a:lnTo>
                <a:lnTo>
                  <a:pt x="2005345" y="726157"/>
                </a:lnTo>
                <a:close/>
              </a:path>
              <a:path w="2284095" h="1330960">
                <a:moveTo>
                  <a:pt x="539160" y="147877"/>
                </a:moveTo>
                <a:lnTo>
                  <a:pt x="208790" y="683911"/>
                </a:lnTo>
                <a:lnTo>
                  <a:pt x="539160" y="995513"/>
                </a:lnTo>
                <a:lnTo>
                  <a:pt x="602269" y="940067"/>
                </a:lnTo>
                <a:lnTo>
                  <a:pt x="539160" y="940067"/>
                </a:lnTo>
                <a:lnTo>
                  <a:pt x="520650" y="918928"/>
                </a:lnTo>
                <a:lnTo>
                  <a:pt x="520650" y="889881"/>
                </a:lnTo>
                <a:lnTo>
                  <a:pt x="483664" y="889881"/>
                </a:lnTo>
                <a:lnTo>
                  <a:pt x="259007" y="683911"/>
                </a:lnTo>
                <a:lnTo>
                  <a:pt x="380587" y="477940"/>
                </a:lnTo>
                <a:lnTo>
                  <a:pt x="465155" y="477940"/>
                </a:lnTo>
                <a:lnTo>
                  <a:pt x="409659" y="435694"/>
                </a:lnTo>
                <a:lnTo>
                  <a:pt x="446645" y="372341"/>
                </a:lnTo>
                <a:lnTo>
                  <a:pt x="836951" y="372341"/>
                </a:lnTo>
                <a:lnTo>
                  <a:pt x="898589" y="324802"/>
                </a:lnTo>
                <a:lnTo>
                  <a:pt x="475718" y="324802"/>
                </a:lnTo>
                <a:lnTo>
                  <a:pt x="547074" y="208616"/>
                </a:lnTo>
                <a:lnTo>
                  <a:pt x="650151" y="208616"/>
                </a:lnTo>
                <a:lnTo>
                  <a:pt x="650151" y="192770"/>
                </a:lnTo>
                <a:lnTo>
                  <a:pt x="610516" y="192770"/>
                </a:lnTo>
                <a:lnTo>
                  <a:pt x="539160" y="147877"/>
                </a:lnTo>
                <a:close/>
              </a:path>
              <a:path w="2284095" h="1330960">
                <a:moveTo>
                  <a:pt x="836951" y="372341"/>
                </a:moveTo>
                <a:lnTo>
                  <a:pt x="750579" y="372341"/>
                </a:lnTo>
                <a:lnTo>
                  <a:pt x="560286" y="520186"/>
                </a:lnTo>
                <a:lnTo>
                  <a:pt x="560286" y="918928"/>
                </a:lnTo>
                <a:lnTo>
                  <a:pt x="539160" y="940067"/>
                </a:lnTo>
                <a:lnTo>
                  <a:pt x="602269" y="940067"/>
                </a:lnTo>
                <a:lnTo>
                  <a:pt x="659390" y="889881"/>
                </a:lnTo>
                <a:lnTo>
                  <a:pt x="597304" y="889881"/>
                </a:lnTo>
                <a:lnTo>
                  <a:pt x="597304" y="557172"/>
                </a:lnTo>
                <a:lnTo>
                  <a:pt x="836951" y="372341"/>
                </a:lnTo>
                <a:close/>
              </a:path>
              <a:path w="2284095" h="1330960">
                <a:moveTo>
                  <a:pt x="465155" y="477940"/>
                </a:moveTo>
                <a:lnTo>
                  <a:pt x="380587" y="477940"/>
                </a:lnTo>
                <a:lnTo>
                  <a:pt x="483664" y="557172"/>
                </a:lnTo>
                <a:lnTo>
                  <a:pt x="483664" y="889881"/>
                </a:lnTo>
                <a:lnTo>
                  <a:pt x="520650" y="889881"/>
                </a:lnTo>
                <a:lnTo>
                  <a:pt x="520650" y="520186"/>
                </a:lnTo>
                <a:lnTo>
                  <a:pt x="465155" y="477940"/>
                </a:lnTo>
                <a:close/>
              </a:path>
              <a:path w="2284095" h="1330960">
                <a:moveTo>
                  <a:pt x="2283492" y="681264"/>
                </a:moveTo>
                <a:lnTo>
                  <a:pt x="827233" y="681264"/>
                </a:lnTo>
                <a:lnTo>
                  <a:pt x="597304" y="889881"/>
                </a:lnTo>
                <a:lnTo>
                  <a:pt x="659390" y="889881"/>
                </a:lnTo>
                <a:lnTo>
                  <a:pt x="845742" y="726157"/>
                </a:lnTo>
                <a:lnTo>
                  <a:pt x="2005345" y="726157"/>
                </a:lnTo>
                <a:lnTo>
                  <a:pt x="2283492" y="681264"/>
                </a:lnTo>
                <a:close/>
              </a:path>
              <a:path w="2284095" h="1330960">
                <a:moveTo>
                  <a:pt x="650151" y="208616"/>
                </a:moveTo>
                <a:lnTo>
                  <a:pt x="547074" y="208616"/>
                </a:lnTo>
                <a:lnTo>
                  <a:pt x="610516" y="242956"/>
                </a:lnTo>
                <a:lnTo>
                  <a:pt x="610516" y="290463"/>
                </a:lnTo>
                <a:lnTo>
                  <a:pt x="650151" y="290463"/>
                </a:lnTo>
                <a:lnTo>
                  <a:pt x="650151" y="266709"/>
                </a:lnTo>
                <a:lnTo>
                  <a:pt x="705126" y="266709"/>
                </a:lnTo>
                <a:lnTo>
                  <a:pt x="713593" y="250863"/>
                </a:lnTo>
                <a:lnTo>
                  <a:pt x="650151" y="213909"/>
                </a:lnTo>
                <a:lnTo>
                  <a:pt x="650151" y="208616"/>
                </a:lnTo>
                <a:close/>
              </a:path>
              <a:path w="2284095" h="1330960">
                <a:moveTo>
                  <a:pt x="705126" y="266709"/>
                </a:moveTo>
                <a:lnTo>
                  <a:pt x="650151" y="266709"/>
                </a:lnTo>
                <a:lnTo>
                  <a:pt x="692435" y="290463"/>
                </a:lnTo>
                <a:lnTo>
                  <a:pt x="705126" y="266709"/>
                </a:lnTo>
                <a:close/>
              </a:path>
              <a:path w="2284095" h="1330960">
                <a:moveTo>
                  <a:pt x="592444" y="63385"/>
                </a:moveTo>
                <a:lnTo>
                  <a:pt x="541809" y="63385"/>
                </a:lnTo>
                <a:lnTo>
                  <a:pt x="610516" y="134678"/>
                </a:lnTo>
                <a:lnTo>
                  <a:pt x="610516" y="192770"/>
                </a:lnTo>
                <a:lnTo>
                  <a:pt x="650151" y="192770"/>
                </a:lnTo>
                <a:lnTo>
                  <a:pt x="650151" y="132031"/>
                </a:lnTo>
                <a:lnTo>
                  <a:pt x="592444" y="63385"/>
                </a:lnTo>
                <a:close/>
              </a:path>
            </a:pathLst>
          </a:custGeom>
          <a:solidFill>
            <a:srgbClr val="0090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02251" y="367065"/>
            <a:ext cx="917575" cy="251460"/>
          </a:xfrm>
          <a:custGeom>
            <a:avLst/>
            <a:gdLst/>
            <a:ahLst/>
            <a:cxnLst/>
            <a:rect l="l" t="t" r="r" b="b"/>
            <a:pathLst>
              <a:path w="917575" h="251459">
                <a:moveTo>
                  <a:pt x="79270" y="0"/>
                </a:moveTo>
                <a:lnTo>
                  <a:pt x="0" y="0"/>
                </a:lnTo>
                <a:lnTo>
                  <a:pt x="0" y="245570"/>
                </a:lnTo>
                <a:lnTo>
                  <a:pt x="50198" y="245570"/>
                </a:lnTo>
                <a:lnTo>
                  <a:pt x="50198" y="153138"/>
                </a:lnTo>
                <a:lnTo>
                  <a:pt x="81919" y="153138"/>
                </a:lnTo>
                <a:lnTo>
                  <a:pt x="122806" y="152035"/>
                </a:lnTo>
                <a:lnTo>
                  <a:pt x="158572" y="137324"/>
                </a:lnTo>
                <a:lnTo>
                  <a:pt x="164471" y="132859"/>
                </a:lnTo>
                <a:lnTo>
                  <a:pt x="170128" y="127404"/>
                </a:lnTo>
                <a:lnTo>
                  <a:pt x="175289" y="120963"/>
                </a:lnTo>
                <a:lnTo>
                  <a:pt x="179698" y="113538"/>
                </a:lnTo>
                <a:lnTo>
                  <a:pt x="180797" y="110892"/>
                </a:lnTo>
                <a:lnTo>
                  <a:pt x="50198" y="110892"/>
                </a:lnTo>
                <a:lnTo>
                  <a:pt x="50198" y="42246"/>
                </a:lnTo>
                <a:lnTo>
                  <a:pt x="181479" y="42246"/>
                </a:lnTo>
                <a:lnTo>
                  <a:pt x="179836" y="37953"/>
                </a:lnTo>
                <a:lnTo>
                  <a:pt x="148399" y="8250"/>
                </a:lnTo>
                <a:lnTo>
                  <a:pt x="99507" y="454"/>
                </a:lnTo>
                <a:lnTo>
                  <a:pt x="79270" y="0"/>
                </a:lnTo>
                <a:close/>
              </a:path>
              <a:path w="917575" h="251459">
                <a:moveTo>
                  <a:pt x="181479" y="42246"/>
                </a:moveTo>
                <a:lnTo>
                  <a:pt x="108342" y="42246"/>
                </a:lnTo>
                <a:lnTo>
                  <a:pt x="124202" y="47539"/>
                </a:lnTo>
                <a:lnTo>
                  <a:pt x="129500" y="55446"/>
                </a:lnTo>
                <a:lnTo>
                  <a:pt x="134765" y="60739"/>
                </a:lnTo>
                <a:lnTo>
                  <a:pt x="137414" y="68646"/>
                </a:lnTo>
                <a:lnTo>
                  <a:pt x="137414" y="84492"/>
                </a:lnTo>
                <a:lnTo>
                  <a:pt x="134765" y="89785"/>
                </a:lnTo>
                <a:lnTo>
                  <a:pt x="132149" y="95045"/>
                </a:lnTo>
                <a:lnTo>
                  <a:pt x="89510" y="110851"/>
                </a:lnTo>
                <a:lnTo>
                  <a:pt x="76621" y="110892"/>
                </a:lnTo>
                <a:lnTo>
                  <a:pt x="180797" y="110892"/>
                </a:lnTo>
                <a:lnTo>
                  <a:pt x="183175" y="105168"/>
                </a:lnTo>
                <a:lnTo>
                  <a:pt x="185658" y="96054"/>
                </a:lnTo>
                <a:lnTo>
                  <a:pt x="187148" y="86444"/>
                </a:lnTo>
                <a:lnTo>
                  <a:pt x="187644" y="76585"/>
                </a:lnTo>
                <a:lnTo>
                  <a:pt x="186693" y="61723"/>
                </a:lnTo>
                <a:lnTo>
                  <a:pt x="184006" y="48846"/>
                </a:lnTo>
                <a:lnTo>
                  <a:pt x="181479" y="42246"/>
                </a:lnTo>
                <a:close/>
              </a:path>
              <a:path w="917575" h="251459">
                <a:moveTo>
                  <a:pt x="277510" y="0"/>
                </a:moveTo>
                <a:lnTo>
                  <a:pt x="227280" y="0"/>
                </a:lnTo>
                <a:lnTo>
                  <a:pt x="227280" y="245570"/>
                </a:lnTo>
                <a:lnTo>
                  <a:pt x="277510" y="245570"/>
                </a:lnTo>
                <a:lnTo>
                  <a:pt x="277510" y="0"/>
                </a:lnTo>
                <a:close/>
              </a:path>
              <a:path w="917575" h="251459">
                <a:moveTo>
                  <a:pt x="351515" y="0"/>
                </a:moveTo>
                <a:lnTo>
                  <a:pt x="301284" y="0"/>
                </a:lnTo>
                <a:lnTo>
                  <a:pt x="359429" y="245570"/>
                </a:lnTo>
                <a:lnTo>
                  <a:pt x="412276" y="245570"/>
                </a:lnTo>
                <a:lnTo>
                  <a:pt x="433391" y="168984"/>
                </a:lnTo>
                <a:lnTo>
                  <a:pt x="388501" y="168984"/>
                </a:lnTo>
                <a:lnTo>
                  <a:pt x="351515" y="0"/>
                </a:lnTo>
                <a:close/>
              </a:path>
              <a:path w="917575" h="251459">
                <a:moveTo>
                  <a:pt x="508172" y="63385"/>
                </a:moveTo>
                <a:lnTo>
                  <a:pt x="462506" y="63385"/>
                </a:lnTo>
                <a:lnTo>
                  <a:pt x="510088" y="245570"/>
                </a:lnTo>
                <a:lnTo>
                  <a:pt x="562934" y="245570"/>
                </a:lnTo>
                <a:lnTo>
                  <a:pt x="581239" y="171631"/>
                </a:lnTo>
                <a:lnTo>
                  <a:pt x="536511" y="171631"/>
                </a:lnTo>
                <a:lnTo>
                  <a:pt x="508172" y="63385"/>
                </a:lnTo>
                <a:close/>
              </a:path>
              <a:path w="917575" h="251459">
                <a:moveTo>
                  <a:pt x="623728" y="0"/>
                </a:moveTo>
                <a:lnTo>
                  <a:pt x="573497" y="0"/>
                </a:lnTo>
                <a:lnTo>
                  <a:pt x="536511" y="171631"/>
                </a:lnTo>
                <a:lnTo>
                  <a:pt x="581239" y="171631"/>
                </a:lnTo>
                <a:lnTo>
                  <a:pt x="623728" y="0"/>
                </a:lnTo>
                <a:close/>
              </a:path>
              <a:path w="917575" h="251459">
                <a:moveTo>
                  <a:pt x="491578" y="0"/>
                </a:moveTo>
                <a:lnTo>
                  <a:pt x="433434" y="0"/>
                </a:lnTo>
                <a:lnTo>
                  <a:pt x="388501" y="168984"/>
                </a:lnTo>
                <a:lnTo>
                  <a:pt x="433391" y="168984"/>
                </a:lnTo>
                <a:lnTo>
                  <a:pt x="462506" y="63385"/>
                </a:lnTo>
                <a:lnTo>
                  <a:pt x="508172" y="63385"/>
                </a:lnTo>
                <a:lnTo>
                  <a:pt x="491578" y="0"/>
                </a:lnTo>
                <a:close/>
              </a:path>
              <a:path w="917575" h="251459">
                <a:moveTo>
                  <a:pt x="710944" y="63385"/>
                </a:moveTo>
                <a:lnTo>
                  <a:pt x="662993" y="77858"/>
                </a:lnTo>
                <a:lnTo>
                  <a:pt x="634617" y="119158"/>
                </a:lnTo>
                <a:lnTo>
                  <a:pt x="628993" y="158431"/>
                </a:lnTo>
                <a:lnTo>
                  <a:pt x="629986" y="175714"/>
                </a:lnTo>
                <a:lnTo>
                  <a:pt x="644853" y="219170"/>
                </a:lnTo>
                <a:lnTo>
                  <a:pt x="692818" y="248879"/>
                </a:lnTo>
                <a:lnTo>
                  <a:pt x="713593" y="250863"/>
                </a:lnTo>
                <a:lnTo>
                  <a:pt x="728491" y="249912"/>
                </a:lnTo>
                <a:lnTo>
                  <a:pt x="772794" y="229233"/>
                </a:lnTo>
                <a:lnTo>
                  <a:pt x="784043" y="213877"/>
                </a:lnTo>
                <a:lnTo>
                  <a:pt x="713593" y="213877"/>
                </a:lnTo>
                <a:lnTo>
                  <a:pt x="706107" y="213340"/>
                </a:lnTo>
                <a:lnTo>
                  <a:pt x="677112" y="181040"/>
                </a:lnTo>
                <a:lnTo>
                  <a:pt x="676574" y="171631"/>
                </a:lnTo>
                <a:lnTo>
                  <a:pt x="795512" y="171631"/>
                </a:lnTo>
                <a:lnTo>
                  <a:pt x="794028" y="145853"/>
                </a:lnTo>
                <a:lnTo>
                  <a:pt x="793368" y="142585"/>
                </a:lnTo>
                <a:lnTo>
                  <a:pt x="676574" y="142585"/>
                </a:lnTo>
                <a:lnTo>
                  <a:pt x="677112" y="133180"/>
                </a:lnTo>
                <a:lnTo>
                  <a:pt x="706107" y="100875"/>
                </a:lnTo>
                <a:lnTo>
                  <a:pt x="713593" y="100338"/>
                </a:lnTo>
                <a:lnTo>
                  <a:pt x="778871" y="100338"/>
                </a:lnTo>
                <a:lnTo>
                  <a:pt x="771737" y="89785"/>
                </a:lnTo>
                <a:lnTo>
                  <a:pt x="759263" y="78975"/>
                </a:lnTo>
                <a:lnTo>
                  <a:pt x="745302" y="70643"/>
                </a:lnTo>
                <a:lnTo>
                  <a:pt x="729360" y="65282"/>
                </a:lnTo>
                <a:lnTo>
                  <a:pt x="710944" y="63385"/>
                </a:lnTo>
                <a:close/>
              </a:path>
              <a:path w="917575" h="251459">
                <a:moveTo>
                  <a:pt x="745282" y="190124"/>
                </a:moveTo>
                <a:lnTo>
                  <a:pt x="742665" y="198031"/>
                </a:lnTo>
                <a:lnTo>
                  <a:pt x="737368" y="205970"/>
                </a:lnTo>
                <a:lnTo>
                  <a:pt x="729453" y="213877"/>
                </a:lnTo>
                <a:lnTo>
                  <a:pt x="784043" y="213877"/>
                </a:lnTo>
                <a:lnTo>
                  <a:pt x="786840" y="209420"/>
                </a:lnTo>
                <a:lnTo>
                  <a:pt x="792863" y="198031"/>
                </a:lnTo>
                <a:lnTo>
                  <a:pt x="745282" y="190124"/>
                </a:lnTo>
                <a:close/>
              </a:path>
              <a:path w="917575" h="251459">
                <a:moveTo>
                  <a:pt x="778871" y="100338"/>
                </a:moveTo>
                <a:lnTo>
                  <a:pt x="713593" y="100338"/>
                </a:lnTo>
                <a:lnTo>
                  <a:pt x="719534" y="100875"/>
                </a:lnTo>
                <a:lnTo>
                  <a:pt x="725480" y="102650"/>
                </a:lnTo>
                <a:lnTo>
                  <a:pt x="747930" y="142585"/>
                </a:lnTo>
                <a:lnTo>
                  <a:pt x="793368" y="142585"/>
                </a:lnTo>
                <a:lnTo>
                  <a:pt x="789568" y="123773"/>
                </a:lnTo>
                <a:lnTo>
                  <a:pt x="782143" y="105178"/>
                </a:lnTo>
                <a:lnTo>
                  <a:pt x="778871" y="100338"/>
                </a:lnTo>
                <a:close/>
              </a:path>
              <a:path w="917575" h="251459">
                <a:moveTo>
                  <a:pt x="882729" y="105631"/>
                </a:moveTo>
                <a:lnTo>
                  <a:pt x="835147" y="105631"/>
                </a:lnTo>
                <a:lnTo>
                  <a:pt x="835147" y="216524"/>
                </a:lnTo>
                <a:lnTo>
                  <a:pt x="837796" y="224463"/>
                </a:lnTo>
                <a:lnTo>
                  <a:pt x="840445" y="229723"/>
                </a:lnTo>
                <a:lnTo>
                  <a:pt x="843093" y="235016"/>
                </a:lnTo>
                <a:lnTo>
                  <a:pt x="845742" y="240277"/>
                </a:lnTo>
                <a:lnTo>
                  <a:pt x="851008" y="242923"/>
                </a:lnTo>
                <a:lnTo>
                  <a:pt x="858954" y="245570"/>
                </a:lnTo>
                <a:lnTo>
                  <a:pt x="864219" y="248216"/>
                </a:lnTo>
                <a:lnTo>
                  <a:pt x="872166" y="250863"/>
                </a:lnTo>
                <a:lnTo>
                  <a:pt x="880080" y="250863"/>
                </a:lnTo>
                <a:lnTo>
                  <a:pt x="891065" y="250367"/>
                </a:lnTo>
                <a:lnTo>
                  <a:pt x="900564" y="248878"/>
                </a:lnTo>
                <a:lnTo>
                  <a:pt x="909075" y="246397"/>
                </a:lnTo>
                <a:lnTo>
                  <a:pt x="917098" y="242923"/>
                </a:lnTo>
                <a:lnTo>
                  <a:pt x="914827" y="211231"/>
                </a:lnTo>
                <a:lnTo>
                  <a:pt x="890643" y="211231"/>
                </a:lnTo>
                <a:lnTo>
                  <a:pt x="885377" y="205970"/>
                </a:lnTo>
                <a:lnTo>
                  <a:pt x="882729" y="205970"/>
                </a:lnTo>
                <a:lnTo>
                  <a:pt x="882729" y="105631"/>
                </a:lnTo>
                <a:close/>
              </a:path>
              <a:path w="917575" h="251459">
                <a:moveTo>
                  <a:pt x="914450" y="205970"/>
                </a:moveTo>
                <a:lnTo>
                  <a:pt x="898589" y="211231"/>
                </a:lnTo>
                <a:lnTo>
                  <a:pt x="914827" y="211231"/>
                </a:lnTo>
                <a:lnTo>
                  <a:pt x="914450" y="205970"/>
                </a:lnTo>
                <a:close/>
              </a:path>
              <a:path w="917575" h="251459">
                <a:moveTo>
                  <a:pt x="914450" y="68646"/>
                </a:moveTo>
                <a:lnTo>
                  <a:pt x="814021" y="68646"/>
                </a:lnTo>
                <a:lnTo>
                  <a:pt x="814021" y="105631"/>
                </a:lnTo>
                <a:lnTo>
                  <a:pt x="914450" y="105631"/>
                </a:lnTo>
                <a:lnTo>
                  <a:pt x="914450" y="68646"/>
                </a:lnTo>
                <a:close/>
              </a:path>
              <a:path w="917575" h="251459">
                <a:moveTo>
                  <a:pt x="882729" y="5292"/>
                </a:moveTo>
                <a:lnTo>
                  <a:pt x="835147" y="31692"/>
                </a:lnTo>
                <a:lnTo>
                  <a:pt x="835147" y="68646"/>
                </a:lnTo>
                <a:lnTo>
                  <a:pt x="882729" y="68646"/>
                </a:lnTo>
                <a:lnTo>
                  <a:pt x="882729" y="5292"/>
                </a:lnTo>
                <a:close/>
              </a:path>
            </a:pathLst>
          </a:custGeom>
          <a:solidFill>
            <a:srgbClr val="0090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29844" y="1350517"/>
            <a:ext cx="7796530" cy="168211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3175" algn="ctr">
              <a:lnSpc>
                <a:spcPct val="100000"/>
              </a:lnSpc>
            </a:pPr>
            <a:r>
              <a:rPr sz="3600" spc="-20" dirty="0">
                <a:solidFill>
                  <a:srgbClr val="001F5F"/>
                </a:solidFill>
              </a:rPr>
              <a:t>Wysoce </a:t>
            </a:r>
            <a:r>
              <a:rPr sz="3600" spc="-5" dirty="0">
                <a:solidFill>
                  <a:srgbClr val="001F5F"/>
                </a:solidFill>
              </a:rPr>
              <a:t>zjadliwa </a:t>
            </a:r>
            <a:r>
              <a:rPr sz="3600" dirty="0">
                <a:solidFill>
                  <a:srgbClr val="001F5F"/>
                </a:solidFill>
              </a:rPr>
              <a:t>grypa </a:t>
            </a:r>
            <a:r>
              <a:rPr sz="3600" spc="-30" dirty="0">
                <a:solidFill>
                  <a:srgbClr val="001F5F"/>
                </a:solidFill>
              </a:rPr>
              <a:t>ptaków </a:t>
            </a:r>
            <a:r>
              <a:rPr sz="3600" dirty="0">
                <a:solidFill>
                  <a:srgbClr val="001F5F"/>
                </a:solidFill>
              </a:rPr>
              <a:t>H5N8 </a:t>
            </a:r>
            <a:r>
              <a:rPr sz="3600" spc="-5" dirty="0">
                <a:solidFill>
                  <a:srgbClr val="001F5F"/>
                </a:solidFill>
              </a:rPr>
              <a:t>w  </a:t>
            </a:r>
            <a:r>
              <a:rPr sz="3600" spc="-10" dirty="0">
                <a:solidFill>
                  <a:srgbClr val="001F5F"/>
                </a:solidFill>
              </a:rPr>
              <a:t>Polsce </a:t>
            </a:r>
            <a:r>
              <a:rPr sz="3600" dirty="0">
                <a:solidFill>
                  <a:srgbClr val="001F5F"/>
                </a:solidFill>
              </a:rPr>
              <a:t>i </a:t>
            </a:r>
            <a:r>
              <a:rPr sz="3600" spc="-25" dirty="0">
                <a:solidFill>
                  <a:srgbClr val="001F5F"/>
                </a:solidFill>
              </a:rPr>
              <a:t>innych </a:t>
            </a:r>
            <a:r>
              <a:rPr sz="3600" spc="-15" dirty="0">
                <a:solidFill>
                  <a:srgbClr val="001F5F"/>
                </a:solidFill>
              </a:rPr>
              <a:t>krajach Europy </a:t>
            </a:r>
            <a:r>
              <a:rPr sz="3600" dirty="0">
                <a:solidFill>
                  <a:srgbClr val="001F5F"/>
                </a:solidFill>
              </a:rPr>
              <a:t>– </a:t>
            </a:r>
            <a:r>
              <a:rPr sz="3600" spc="-5" dirty="0">
                <a:solidFill>
                  <a:srgbClr val="001F5F"/>
                </a:solidFill>
              </a:rPr>
              <a:t>aktualna  </a:t>
            </a:r>
            <a:r>
              <a:rPr sz="3600" spc="-10" dirty="0">
                <a:solidFill>
                  <a:srgbClr val="001F5F"/>
                </a:solidFill>
              </a:rPr>
              <a:t>sytuacja </a:t>
            </a:r>
            <a:r>
              <a:rPr sz="3600" dirty="0">
                <a:solidFill>
                  <a:srgbClr val="001F5F"/>
                </a:solidFill>
              </a:rPr>
              <a:t>i </a:t>
            </a:r>
            <a:r>
              <a:rPr sz="3600" spc="-5" dirty="0">
                <a:solidFill>
                  <a:srgbClr val="001F5F"/>
                </a:solidFill>
              </a:rPr>
              <a:t>ocena</a:t>
            </a:r>
            <a:r>
              <a:rPr sz="3600" spc="-15" dirty="0">
                <a:solidFill>
                  <a:srgbClr val="001F5F"/>
                </a:solidFill>
              </a:rPr>
              <a:t> </a:t>
            </a:r>
            <a:r>
              <a:rPr sz="3600" spc="-20" dirty="0">
                <a:solidFill>
                  <a:srgbClr val="001F5F"/>
                </a:solidFill>
              </a:rPr>
              <a:t>ryzyka</a:t>
            </a:r>
            <a:endParaRPr sz="3600"/>
          </a:p>
        </p:txBody>
      </p:sp>
      <p:sp>
        <p:nvSpPr>
          <p:cNvPr id="6" name="object 6"/>
          <p:cNvSpPr/>
          <p:nvPr/>
        </p:nvSpPr>
        <p:spPr>
          <a:xfrm>
            <a:off x="179514" y="2636901"/>
            <a:ext cx="3744467" cy="27492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60260" y="3140964"/>
            <a:ext cx="1433702" cy="14337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76200"/>
            <a:ext cx="7852156" cy="884555"/>
          </a:xfrm>
          <a:prstGeom prst="rect">
            <a:avLst/>
          </a:prstGeom>
        </p:spPr>
        <p:txBody>
          <a:bodyPr vert="horz" wrap="square" lIns="0" tIns="203580" rIns="0" bIns="0" rtlCol="0">
            <a:spAutoFit/>
          </a:bodyPr>
          <a:lstStyle/>
          <a:p>
            <a:pPr marL="815340">
              <a:lnSpc>
                <a:spcPct val="100000"/>
              </a:lnSpc>
            </a:pPr>
            <a:r>
              <a:rPr sz="3600" dirty="0">
                <a:latin typeface="Arial"/>
                <a:cs typeface="Arial"/>
              </a:rPr>
              <a:t>H5N8 w Europie </a:t>
            </a:r>
            <a:r>
              <a:rPr sz="3600" spc="-5" dirty="0">
                <a:latin typeface="Arial"/>
                <a:cs typeface="Arial"/>
              </a:rPr>
              <a:t>–</a:t>
            </a:r>
            <a:r>
              <a:rPr sz="3600" spc="-9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2014/2015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9514" y="1239215"/>
            <a:ext cx="5005959" cy="54725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587746" y="1275715"/>
            <a:ext cx="3186430" cy="47040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latin typeface="Arial"/>
                <a:cs typeface="Arial"/>
              </a:rPr>
              <a:t>Drób i ptaki</a:t>
            </a:r>
            <a:r>
              <a:rPr sz="2800" b="1" spc="-2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dzikie:</a:t>
            </a:r>
            <a:endParaRPr sz="2800" dirty="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Font typeface="Wingdings"/>
              <a:buChar char=""/>
              <a:tabLst>
                <a:tab pos="299720" algn="l"/>
              </a:tabLst>
            </a:pPr>
            <a:r>
              <a:rPr sz="2800" spc="-5" dirty="0">
                <a:latin typeface="Arial"/>
                <a:cs typeface="Arial"/>
              </a:rPr>
              <a:t>Niemcy</a:t>
            </a:r>
            <a:endParaRPr sz="2800" dirty="0">
              <a:latin typeface="Arial"/>
              <a:cs typeface="Arial"/>
            </a:endParaRPr>
          </a:p>
          <a:p>
            <a:pPr marL="299085" indent="-286385">
              <a:lnSpc>
                <a:spcPct val="100000"/>
              </a:lnSpc>
              <a:buFont typeface="Wingdings"/>
              <a:buChar char=""/>
              <a:tabLst>
                <a:tab pos="299720" algn="l"/>
              </a:tabLst>
            </a:pPr>
            <a:r>
              <a:rPr sz="2800" spc="-5" dirty="0">
                <a:latin typeface="Arial"/>
                <a:cs typeface="Arial"/>
              </a:rPr>
              <a:t>Holandia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"/>
            </a:pPr>
            <a:endParaRPr sz="29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800" b="1" spc="-55" dirty="0">
                <a:latin typeface="Arial"/>
                <a:cs typeface="Arial"/>
              </a:rPr>
              <a:t>Tylko</a:t>
            </a:r>
            <a:r>
              <a:rPr sz="2800" b="1" spc="-3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drób:</a:t>
            </a:r>
            <a:endParaRPr sz="2800" dirty="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"/>
              <a:tabLst>
                <a:tab pos="469265" algn="l"/>
                <a:tab pos="469900" algn="l"/>
              </a:tabLst>
            </a:pPr>
            <a:r>
              <a:rPr sz="2800" spc="-5" dirty="0">
                <a:latin typeface="Arial"/>
                <a:cs typeface="Arial"/>
              </a:rPr>
              <a:t>Wielka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Brytania</a:t>
            </a:r>
          </a:p>
          <a:p>
            <a:pPr marL="469900" indent="-457200">
              <a:lnSpc>
                <a:spcPct val="100000"/>
              </a:lnSpc>
              <a:buFont typeface="Wingdings"/>
              <a:buChar char=""/>
              <a:tabLst>
                <a:tab pos="469265" algn="l"/>
                <a:tab pos="469900" algn="l"/>
              </a:tabLst>
            </a:pPr>
            <a:r>
              <a:rPr sz="2800" spc="-5" dirty="0">
                <a:latin typeface="Arial"/>
                <a:cs typeface="Arial"/>
              </a:rPr>
              <a:t>Węgry</a:t>
            </a:r>
            <a:endParaRPr sz="2800" dirty="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"/>
              <a:tabLst>
                <a:tab pos="469265" algn="l"/>
                <a:tab pos="469900" algn="l"/>
              </a:tabLst>
            </a:pPr>
            <a:r>
              <a:rPr sz="2800" spc="-5" dirty="0">
                <a:latin typeface="Arial"/>
                <a:cs typeface="Arial"/>
              </a:rPr>
              <a:t>Włochy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"/>
            </a:pPr>
            <a:endParaRPr sz="29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800" b="1" spc="-55" dirty="0">
                <a:latin typeface="Arial"/>
                <a:cs typeface="Arial"/>
              </a:rPr>
              <a:t>Tylko </a:t>
            </a:r>
            <a:r>
              <a:rPr sz="2800" b="1" spc="-5" dirty="0">
                <a:latin typeface="Arial"/>
                <a:cs typeface="Arial"/>
              </a:rPr>
              <a:t>ptaki</a:t>
            </a:r>
            <a:r>
              <a:rPr sz="2800" b="1" spc="3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dzikie:</a:t>
            </a:r>
            <a:endParaRPr sz="2800" dirty="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"/>
              <a:tabLst>
                <a:tab pos="469265" algn="l"/>
                <a:tab pos="469900" algn="l"/>
              </a:tabLst>
            </a:pPr>
            <a:r>
              <a:rPr sz="2800" spc="-5" dirty="0">
                <a:latin typeface="Arial"/>
                <a:cs typeface="Arial"/>
              </a:rPr>
              <a:t>Szwecja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9559" y="296671"/>
            <a:ext cx="7766684" cy="862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800" b="1" spc="-5" dirty="0">
                <a:latin typeface="Arial"/>
                <a:cs typeface="Arial"/>
              </a:rPr>
              <a:t>Geneza epidemii </a:t>
            </a:r>
            <a:r>
              <a:rPr sz="2800" b="1" spc="-55" dirty="0">
                <a:latin typeface="Arial"/>
                <a:cs typeface="Arial"/>
              </a:rPr>
              <a:t>HPAI </a:t>
            </a:r>
            <a:r>
              <a:rPr sz="2800" b="1" spc="-5" dirty="0">
                <a:latin typeface="Arial"/>
                <a:cs typeface="Arial"/>
              </a:rPr>
              <a:t>H5N2 i H5N8 w</a:t>
            </a:r>
            <a:r>
              <a:rPr sz="2800" b="1" spc="13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Europie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800" b="1" spc="-5" dirty="0">
                <a:latin typeface="Arial"/>
                <a:cs typeface="Arial"/>
              </a:rPr>
              <a:t>i </a:t>
            </a:r>
            <a:r>
              <a:rPr sz="2800" b="1" spc="-10" dirty="0">
                <a:latin typeface="Arial"/>
                <a:cs typeface="Arial"/>
              </a:rPr>
              <a:t>Ameryce </a:t>
            </a:r>
            <a:r>
              <a:rPr sz="2800" b="1" spc="-5" dirty="0">
                <a:latin typeface="Arial"/>
                <a:cs typeface="Arial"/>
              </a:rPr>
              <a:t>Północnej w 2014/2015</a:t>
            </a:r>
            <a:r>
              <a:rPr sz="2800" b="1" dirty="0">
                <a:latin typeface="Arial"/>
                <a:cs typeface="Arial"/>
              </a:rPr>
              <a:t> </a:t>
            </a:r>
            <a:r>
              <a:rPr sz="2800" b="1" spc="-80" dirty="0">
                <a:latin typeface="Arial"/>
                <a:cs typeface="Arial"/>
              </a:rPr>
              <a:t>r.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9387" y="1209767"/>
            <a:ext cx="8774583" cy="43765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0825" y="1341437"/>
            <a:ext cx="3673475" cy="9286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8452" y="2151379"/>
            <a:ext cx="6846570" cy="1750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780"/>
              </a:lnSpc>
            </a:pPr>
            <a:r>
              <a:rPr sz="11500" b="0" spc="-5" dirty="0">
                <a:latin typeface="Arial"/>
                <a:cs typeface="Arial"/>
              </a:rPr>
              <a:t>ROK</a:t>
            </a:r>
            <a:r>
              <a:rPr sz="11500" b="0" spc="-85" dirty="0">
                <a:latin typeface="Arial"/>
                <a:cs typeface="Arial"/>
              </a:rPr>
              <a:t> </a:t>
            </a:r>
            <a:r>
              <a:rPr sz="11500" b="0" dirty="0">
                <a:latin typeface="Arial"/>
                <a:cs typeface="Arial"/>
              </a:rPr>
              <a:t>2016</a:t>
            </a:r>
            <a:endParaRPr sz="11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6007" rIns="0" bIns="0" rtlCol="0">
            <a:spAutoFit/>
          </a:bodyPr>
          <a:lstStyle/>
          <a:p>
            <a:pPr marL="72390" algn="ctr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Sytuacja </a:t>
            </a:r>
            <a:r>
              <a:rPr sz="2400" dirty="0">
                <a:latin typeface="Arial"/>
                <a:cs typeface="Arial"/>
              </a:rPr>
              <a:t>w </a:t>
            </a:r>
            <a:r>
              <a:rPr sz="2400" spc="-5" dirty="0">
                <a:latin typeface="Arial"/>
                <a:cs typeface="Arial"/>
              </a:rPr>
              <a:t>Europie </a:t>
            </a:r>
            <a:r>
              <a:rPr sz="2400" dirty="0">
                <a:latin typeface="Arial"/>
                <a:cs typeface="Arial"/>
              </a:rPr>
              <a:t>(w </a:t>
            </a:r>
            <a:r>
              <a:rPr sz="2400" spc="-10" dirty="0">
                <a:latin typeface="Arial"/>
                <a:cs typeface="Arial"/>
              </a:rPr>
              <a:t>tym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Polsce)</a:t>
            </a:r>
            <a:endParaRPr sz="2400">
              <a:latin typeface="Arial"/>
              <a:cs typeface="Arial"/>
            </a:endParaRPr>
          </a:p>
          <a:p>
            <a:pPr marL="72390" algn="ctr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(stan na </a:t>
            </a:r>
            <a:r>
              <a:rPr sz="2400" spc="-15" dirty="0">
                <a:latin typeface="Arial"/>
                <a:cs typeface="Arial"/>
              </a:rPr>
              <a:t>27.11.2016) </a:t>
            </a:r>
            <a:r>
              <a:rPr sz="2400" spc="-5" dirty="0">
                <a:latin typeface="Arial"/>
                <a:cs typeface="Arial"/>
              </a:rPr>
              <a:t>– </a:t>
            </a:r>
            <a:r>
              <a:rPr sz="2400" spc="10" dirty="0">
                <a:latin typeface="Arial"/>
                <a:cs typeface="Arial"/>
              </a:rPr>
              <a:t>wg </a:t>
            </a:r>
            <a:r>
              <a:rPr sz="2400" spc="-5" dirty="0">
                <a:latin typeface="Arial"/>
                <a:cs typeface="Arial"/>
              </a:rPr>
              <a:t>raportu APHA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Weybridge,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63797" y="818134"/>
            <a:ext cx="2289175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5" dirty="0">
                <a:latin typeface="Arial"/>
                <a:cs typeface="Arial"/>
              </a:rPr>
              <a:t>Wielka</a:t>
            </a:r>
            <a:r>
              <a:rPr sz="2400" b="1" spc="-9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Brytania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5551" y="1127663"/>
            <a:ext cx="8064881" cy="57028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79424" y="1484718"/>
            <a:ext cx="1864995" cy="739140"/>
          </a:xfrm>
          <a:custGeom>
            <a:avLst/>
            <a:gdLst/>
            <a:ahLst/>
            <a:cxnLst/>
            <a:rect l="l" t="t" r="r" b="b"/>
            <a:pathLst>
              <a:path w="1864995" h="739139">
                <a:moveTo>
                  <a:pt x="0" y="738670"/>
                </a:moveTo>
                <a:lnTo>
                  <a:pt x="1864614" y="738670"/>
                </a:lnTo>
                <a:lnTo>
                  <a:pt x="1864614" y="0"/>
                </a:lnTo>
                <a:lnTo>
                  <a:pt x="0" y="0"/>
                </a:lnTo>
                <a:lnTo>
                  <a:pt x="0" y="7386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58367" y="1527175"/>
            <a:ext cx="1656080" cy="6521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92455">
              <a:lnSpc>
                <a:spcPct val="100000"/>
              </a:lnSpc>
            </a:pPr>
            <a:r>
              <a:rPr sz="1050" spc="5" dirty="0">
                <a:latin typeface="Arial"/>
                <a:cs typeface="Arial"/>
              </a:rPr>
              <a:t>H5N8 </a:t>
            </a:r>
            <a:r>
              <a:rPr sz="1050" dirty="0">
                <a:latin typeface="Arial"/>
                <a:cs typeface="Arial"/>
              </a:rPr>
              <a:t>HPAI drób  </a:t>
            </a:r>
            <a:r>
              <a:rPr sz="1050" spc="5" dirty="0">
                <a:latin typeface="Arial"/>
                <a:cs typeface="Arial"/>
              </a:rPr>
              <a:t>H5N8 </a:t>
            </a:r>
            <a:r>
              <a:rPr sz="1050" dirty="0">
                <a:latin typeface="Arial"/>
                <a:cs typeface="Arial"/>
              </a:rPr>
              <a:t>dzikie</a:t>
            </a:r>
            <a:r>
              <a:rPr sz="1050" spc="-105" dirty="0">
                <a:latin typeface="Arial"/>
                <a:cs typeface="Arial"/>
              </a:rPr>
              <a:t> </a:t>
            </a:r>
            <a:r>
              <a:rPr sz="1050" dirty="0">
                <a:latin typeface="Arial"/>
                <a:cs typeface="Arial"/>
              </a:rPr>
              <a:t>ptaki  </a:t>
            </a:r>
            <a:r>
              <a:rPr sz="1050" spc="5" dirty="0">
                <a:latin typeface="Arial"/>
                <a:cs typeface="Arial"/>
              </a:rPr>
              <a:t>H5N8 </a:t>
            </a:r>
            <a:r>
              <a:rPr sz="1050" dirty="0">
                <a:latin typeface="Arial"/>
                <a:cs typeface="Arial"/>
              </a:rPr>
              <a:t>dzikie</a:t>
            </a:r>
            <a:r>
              <a:rPr sz="1050" spc="-110" dirty="0">
                <a:latin typeface="Arial"/>
                <a:cs typeface="Arial"/>
              </a:rPr>
              <a:t> </a:t>
            </a:r>
            <a:r>
              <a:rPr sz="1050" dirty="0">
                <a:latin typeface="Arial"/>
                <a:cs typeface="Arial"/>
              </a:rPr>
              <a:t>ptaki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050" spc="-5" dirty="0">
                <a:latin typeface="Arial"/>
                <a:cs typeface="Arial"/>
              </a:rPr>
              <a:t>utrzymywane </a:t>
            </a:r>
            <a:r>
              <a:rPr sz="1050" dirty="0">
                <a:latin typeface="Arial"/>
                <a:cs typeface="Arial"/>
              </a:rPr>
              <a:t>w</a:t>
            </a:r>
            <a:r>
              <a:rPr sz="1050" spc="-15" dirty="0">
                <a:latin typeface="Arial"/>
                <a:cs typeface="Arial"/>
              </a:rPr>
              <a:t> </a:t>
            </a:r>
            <a:r>
              <a:rPr sz="1050" dirty="0">
                <a:latin typeface="Arial"/>
                <a:cs typeface="Arial"/>
              </a:rPr>
              <a:t>zamknięciu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5921" y="30226"/>
            <a:ext cx="7852156" cy="492443"/>
          </a:xfrm>
        </p:spPr>
        <p:txBody>
          <a:bodyPr/>
          <a:lstStyle/>
          <a:p>
            <a:r>
              <a:rPr lang="pl-PL" dirty="0" smtClean="0"/>
              <a:t>Sytuacja w Polsce na dzień 03.01.2017r.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28600" y="457200"/>
            <a:ext cx="8483600" cy="2492990"/>
          </a:xfrm>
        </p:spPr>
        <p:txBody>
          <a:bodyPr/>
          <a:lstStyle/>
          <a:p>
            <a:r>
              <a:rPr lang="pl-PL" dirty="0" smtClean="0"/>
              <a:t>22 ogniska w ptaków domowych:</a:t>
            </a:r>
          </a:p>
          <a:p>
            <a:r>
              <a:rPr lang="pl-PL" dirty="0" smtClean="0"/>
              <a:t>W tym 7 ognisk w niewielkich gospodarstwach utrzymujących do 100 sztuk drobiu: województwo małopolskie, świętokrzyskie i podkarpackie (czarne gwiazdki)</a:t>
            </a:r>
          </a:p>
          <a:p>
            <a:r>
              <a:rPr lang="pl-PL" dirty="0" smtClean="0"/>
              <a:t>15 ognisk w 3 gminach w powiecie lubuskim – STADA WIELKOTOWAROWE po kilkadziesiąt tysięcy sztuk!</a:t>
            </a:r>
          </a:p>
          <a:p>
            <a:endParaRPr lang="pl-PL" dirty="0"/>
          </a:p>
          <a:p>
            <a:r>
              <a:rPr lang="pl-PL" dirty="0" smtClean="0"/>
              <a:t>Kilka przypadków </a:t>
            </a:r>
          </a:p>
          <a:p>
            <a:r>
              <a:rPr lang="pl-PL" dirty="0" smtClean="0"/>
              <a:t>u ptaków dzikich</a:t>
            </a:r>
          </a:p>
          <a:p>
            <a:r>
              <a:rPr lang="pl-PL" dirty="0" smtClean="0"/>
              <a:t> – fioletowe gwiazdki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676399"/>
            <a:ext cx="6210300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3189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585" y="1484757"/>
            <a:ext cx="8815070" cy="38164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10184" rIns="0" bIns="0" rtlCol="0">
            <a:spAutoFit/>
          </a:bodyPr>
          <a:lstStyle/>
          <a:p>
            <a:pPr marL="360680">
              <a:lnSpc>
                <a:spcPct val="100000"/>
              </a:lnSpc>
            </a:pPr>
            <a:r>
              <a:rPr spc="-10" dirty="0"/>
              <a:t>Dynamika </a:t>
            </a:r>
            <a:r>
              <a:rPr spc="-5" dirty="0"/>
              <a:t>epidemii H5N8 </a:t>
            </a:r>
            <a:r>
              <a:rPr dirty="0"/>
              <a:t>w </a:t>
            </a:r>
            <a:r>
              <a:rPr spc="-5" dirty="0"/>
              <a:t>Europie,</a:t>
            </a:r>
            <a:r>
              <a:rPr spc="-30" dirty="0"/>
              <a:t> </a:t>
            </a:r>
            <a:r>
              <a:rPr spc="-5" dirty="0"/>
              <a:t>2016</a:t>
            </a:r>
          </a:p>
        </p:txBody>
      </p:sp>
      <p:sp>
        <p:nvSpPr>
          <p:cNvPr id="4" name="object 4"/>
          <p:cNvSpPr/>
          <p:nvPr/>
        </p:nvSpPr>
        <p:spPr>
          <a:xfrm>
            <a:off x="446633" y="2524886"/>
            <a:ext cx="369570" cy="1736725"/>
          </a:xfrm>
          <a:custGeom>
            <a:avLst/>
            <a:gdLst/>
            <a:ahLst/>
            <a:cxnLst/>
            <a:rect l="l" t="t" r="r" b="b"/>
            <a:pathLst>
              <a:path w="369569" h="1736725">
                <a:moveTo>
                  <a:pt x="0" y="1736344"/>
                </a:moveTo>
                <a:lnTo>
                  <a:pt x="369328" y="1736344"/>
                </a:lnTo>
                <a:lnTo>
                  <a:pt x="369328" y="0"/>
                </a:lnTo>
                <a:lnTo>
                  <a:pt x="0" y="0"/>
                </a:lnTo>
                <a:lnTo>
                  <a:pt x="0" y="173634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17122" y="2619755"/>
            <a:ext cx="254000" cy="156400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920"/>
              </a:lnSpc>
            </a:pPr>
            <a:r>
              <a:rPr sz="1800" dirty="0">
                <a:latin typeface="Arial"/>
                <a:cs typeface="Arial"/>
              </a:rPr>
              <a:t>L</a:t>
            </a:r>
            <a:r>
              <a:rPr sz="1800" spc="-10" dirty="0">
                <a:latin typeface="Arial"/>
                <a:cs typeface="Arial"/>
              </a:rPr>
              <a:t>i</a:t>
            </a:r>
            <a:r>
              <a:rPr sz="1800" dirty="0">
                <a:latin typeface="Arial"/>
                <a:cs typeface="Arial"/>
              </a:rPr>
              <a:t>czba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zdarzeń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0141" y="6247180"/>
            <a:ext cx="8575040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i="1" spc="-5" dirty="0">
                <a:latin typeface="Arial"/>
                <a:cs typeface="Arial"/>
              </a:rPr>
              <a:t>Opracowano na podstawie raportu Alarcon i wsp., </a:t>
            </a:r>
            <a:r>
              <a:rPr sz="1800" i="1" dirty="0">
                <a:latin typeface="Arial"/>
                <a:cs typeface="Arial"/>
              </a:rPr>
              <a:t>APHA </a:t>
            </a:r>
            <a:r>
              <a:rPr sz="1800" i="1" spc="-10" dirty="0">
                <a:latin typeface="Arial"/>
                <a:cs typeface="Arial"/>
              </a:rPr>
              <a:t>Weybridge, </a:t>
            </a:r>
            <a:r>
              <a:rPr sz="1800" i="1" spc="-5" dirty="0">
                <a:latin typeface="Arial"/>
                <a:cs typeface="Arial"/>
              </a:rPr>
              <a:t>UK,</a:t>
            </a:r>
            <a:r>
              <a:rPr sz="1800" i="1" spc="-10" dirty="0">
                <a:latin typeface="Arial"/>
                <a:cs typeface="Arial"/>
              </a:rPr>
              <a:t> </a:t>
            </a:r>
            <a:r>
              <a:rPr sz="1800" i="1" spc="-20" dirty="0">
                <a:latin typeface="Arial"/>
                <a:cs typeface="Arial"/>
              </a:rPr>
              <a:t>25.11.2016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110992" y="1700809"/>
            <a:ext cx="595630" cy="339090"/>
          </a:xfrm>
          <a:custGeom>
            <a:avLst/>
            <a:gdLst/>
            <a:ahLst/>
            <a:cxnLst/>
            <a:rect l="l" t="t" r="r" b="b"/>
            <a:pathLst>
              <a:path w="595629" h="339089">
                <a:moveTo>
                  <a:pt x="0" y="338556"/>
                </a:moveTo>
                <a:lnTo>
                  <a:pt x="595033" y="338556"/>
                </a:lnTo>
                <a:lnTo>
                  <a:pt x="595033" y="0"/>
                </a:lnTo>
                <a:lnTo>
                  <a:pt x="0" y="0"/>
                </a:lnTo>
                <a:lnTo>
                  <a:pt x="0" y="3385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190113" y="1742059"/>
            <a:ext cx="431165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Arial"/>
                <a:cs typeface="Arial"/>
              </a:rPr>
              <a:t>d</a:t>
            </a:r>
            <a:r>
              <a:rPr sz="1600" spc="-10" dirty="0">
                <a:latin typeface="Arial"/>
                <a:cs typeface="Arial"/>
              </a:rPr>
              <a:t>r</a:t>
            </a:r>
            <a:r>
              <a:rPr sz="1600" spc="-5" dirty="0">
                <a:latin typeface="Arial"/>
                <a:cs typeface="Arial"/>
              </a:rPr>
              <a:t>ób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974972" y="1577657"/>
            <a:ext cx="864235" cy="584835"/>
          </a:xfrm>
          <a:custGeom>
            <a:avLst/>
            <a:gdLst/>
            <a:ahLst/>
            <a:cxnLst/>
            <a:rect l="l" t="t" r="r" b="b"/>
            <a:pathLst>
              <a:path w="864235" h="584835">
                <a:moveTo>
                  <a:pt x="0" y="584771"/>
                </a:moveTo>
                <a:lnTo>
                  <a:pt x="864095" y="584771"/>
                </a:lnTo>
                <a:lnTo>
                  <a:pt x="864095" y="0"/>
                </a:lnTo>
                <a:lnTo>
                  <a:pt x="0" y="0"/>
                </a:lnTo>
                <a:lnTo>
                  <a:pt x="0" y="58477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054602" y="1618869"/>
            <a:ext cx="546100" cy="4984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Arial"/>
                <a:cs typeface="Arial"/>
              </a:rPr>
              <a:t>dz</a:t>
            </a:r>
            <a:r>
              <a:rPr sz="1600" dirty="0">
                <a:latin typeface="Arial"/>
                <a:cs typeface="Arial"/>
              </a:rPr>
              <a:t>i</a:t>
            </a:r>
            <a:r>
              <a:rPr sz="1600" spc="-5" dirty="0">
                <a:latin typeface="Arial"/>
                <a:cs typeface="Arial"/>
              </a:rPr>
              <a:t>kie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"/>
                <a:cs typeface="Arial"/>
              </a:rPr>
              <a:t>ptaki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055108" y="1672488"/>
            <a:ext cx="3960495" cy="339090"/>
          </a:xfrm>
          <a:custGeom>
            <a:avLst/>
            <a:gdLst/>
            <a:ahLst/>
            <a:cxnLst/>
            <a:rect l="l" t="t" r="r" b="b"/>
            <a:pathLst>
              <a:path w="3960495" h="339089">
                <a:moveTo>
                  <a:pt x="0" y="338556"/>
                </a:moveTo>
                <a:lnTo>
                  <a:pt x="3960495" y="338556"/>
                </a:lnTo>
                <a:lnTo>
                  <a:pt x="3960495" y="0"/>
                </a:lnTo>
                <a:lnTo>
                  <a:pt x="0" y="0"/>
                </a:lnTo>
                <a:lnTo>
                  <a:pt x="0" y="3385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134736" y="1713738"/>
            <a:ext cx="3559175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spc="-5" dirty="0">
                <a:latin typeface="Arial"/>
                <a:cs typeface="Arial"/>
              </a:rPr>
              <a:t>dzikie ptaki </a:t>
            </a:r>
            <a:r>
              <a:rPr sz="1600" spc="-10" dirty="0">
                <a:latin typeface="Arial"/>
                <a:cs typeface="Arial"/>
              </a:rPr>
              <a:t>utrzymywane </a:t>
            </a:r>
            <a:r>
              <a:rPr sz="1600" spc="-5" dirty="0">
                <a:latin typeface="Arial"/>
                <a:cs typeface="Arial"/>
              </a:rPr>
              <a:t>w</a:t>
            </a:r>
            <a:r>
              <a:rPr sz="1600" spc="7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zamknięciu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921" y="30226"/>
            <a:ext cx="7852156" cy="1058238"/>
          </a:xfrm>
          <a:prstGeom prst="rect">
            <a:avLst/>
          </a:prstGeom>
        </p:spPr>
        <p:txBody>
          <a:bodyPr vert="horz" wrap="square" lIns="0" tIns="194564" rIns="0" bIns="0" rtlCol="0">
            <a:spAutoFit/>
          </a:bodyPr>
          <a:lstStyle/>
          <a:p>
            <a:pPr marL="972819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Dzikie ptaki – 131 </a:t>
            </a:r>
            <a:r>
              <a:rPr sz="2800" dirty="0">
                <a:latin typeface="Arial"/>
                <a:cs typeface="Arial"/>
              </a:rPr>
              <a:t>zdarzeń</a:t>
            </a:r>
            <a:r>
              <a:rPr sz="2800" spc="15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(„events</a:t>
            </a:r>
            <a:r>
              <a:rPr sz="2800" i="1" dirty="0" smtClean="0">
                <a:latin typeface="Arial"/>
                <a:cs typeface="Arial"/>
              </a:rPr>
              <a:t>”</a:t>
            </a:r>
            <a:r>
              <a:rPr sz="2800" dirty="0" smtClean="0">
                <a:latin typeface="Arial"/>
                <a:cs typeface="Arial"/>
              </a:rPr>
              <a:t>)</a:t>
            </a:r>
            <a:r>
              <a:rPr lang="pl-PL" sz="2800" dirty="0" smtClean="0">
                <a:latin typeface="Arial"/>
                <a:cs typeface="Arial"/>
              </a:rPr>
              <a:t/>
            </a:r>
            <a:br>
              <a:rPr lang="pl-PL" sz="2800" dirty="0" smtClean="0">
                <a:latin typeface="Arial"/>
                <a:cs typeface="Arial"/>
              </a:rPr>
            </a:br>
            <a:r>
              <a:rPr lang="pl-PL" sz="2800" dirty="0" smtClean="0">
                <a:latin typeface="Arial"/>
                <a:cs typeface="Arial"/>
              </a:rPr>
              <a:t>dane na koniec listopada 2016</a:t>
            </a:r>
            <a:endParaRPr sz="2800" dirty="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99288" y="1478407"/>
          <a:ext cx="8342884" cy="50292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93160"/>
                <a:gridCol w="4649724"/>
              </a:tblGrid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2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Kraj</a:t>
                      </a:r>
                      <a:endParaRPr sz="2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Liczba</a:t>
                      </a:r>
                      <a:r>
                        <a:rPr sz="24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zdarzeń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Szwajcaria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60</a:t>
                      </a: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Niemcy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34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Calibri"/>
                          <a:cs typeface="Calibri"/>
                        </a:rPr>
                        <a:t>Dania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Calibri"/>
                          <a:cs typeface="Calibri"/>
                        </a:rPr>
                        <a:t>17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4571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Calibri"/>
                          <a:cs typeface="Calibri"/>
                        </a:rPr>
                        <a:t>Holandia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9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20" dirty="0">
                          <a:latin typeface="Calibri"/>
                          <a:cs typeface="Calibri"/>
                        </a:rPr>
                        <a:t>Polska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3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Calibri"/>
                          <a:cs typeface="Calibri"/>
                        </a:rPr>
                        <a:t>Austria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3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Calibri"/>
                          <a:cs typeface="Calibri"/>
                        </a:rPr>
                        <a:t>Chorwacja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2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4572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400" spc="-15" dirty="0">
                          <a:latin typeface="Calibri"/>
                          <a:cs typeface="Calibri"/>
                        </a:rPr>
                        <a:t>Węgry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1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4571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400" spc="-10" dirty="0">
                          <a:latin typeface="Calibri"/>
                          <a:cs typeface="Calibri"/>
                        </a:rPr>
                        <a:t>Szwecja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1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400" spc="-5" dirty="0">
                          <a:latin typeface="Calibri"/>
                          <a:cs typeface="Calibri"/>
                        </a:rPr>
                        <a:t>Finlandia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699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2400" dirty="0">
                          <a:latin typeface="Calibri"/>
                          <a:cs typeface="Calibri"/>
                        </a:rPr>
                        <a:t>1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 algn="ctr">
              <a:lnSpc>
                <a:spcPct val="100000"/>
              </a:lnSpc>
            </a:pPr>
            <a:r>
              <a:rPr sz="2800" spc="-10" dirty="0"/>
              <a:t>Gatunki </a:t>
            </a:r>
            <a:r>
              <a:rPr sz="2800" spc="-5" dirty="0"/>
              <a:t>dzikich </a:t>
            </a:r>
            <a:r>
              <a:rPr sz="2800" spc="-50" dirty="0"/>
              <a:t>ptaków, </a:t>
            </a:r>
            <a:r>
              <a:rPr sz="2800" spc="-5" dirty="0"/>
              <a:t>u </a:t>
            </a:r>
            <a:r>
              <a:rPr sz="2800" spc="-15" dirty="0"/>
              <a:t>których stwierdzono</a:t>
            </a:r>
            <a:r>
              <a:rPr sz="2800" spc="180" dirty="0"/>
              <a:t> </a:t>
            </a:r>
            <a:r>
              <a:rPr sz="2800" spc="-5" dirty="0"/>
              <a:t>wirus</a:t>
            </a:r>
            <a:endParaRPr sz="2800"/>
          </a:p>
          <a:p>
            <a:pPr marL="71755" algn="ctr">
              <a:lnSpc>
                <a:spcPct val="100000"/>
              </a:lnSpc>
            </a:pPr>
            <a:r>
              <a:rPr sz="2800" spc="-5" dirty="0"/>
              <a:t>H5N8 w </a:t>
            </a:r>
            <a:r>
              <a:rPr sz="2800" spc="-10" dirty="0"/>
              <a:t>Europie </a:t>
            </a:r>
            <a:r>
              <a:rPr sz="2800" spc="-5" dirty="0"/>
              <a:t>w 2016</a:t>
            </a:r>
            <a:r>
              <a:rPr sz="2800" spc="25" dirty="0"/>
              <a:t> </a:t>
            </a:r>
            <a:r>
              <a:rPr sz="2800" spc="-125" dirty="0"/>
              <a:t>r.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810564" y="5463235"/>
            <a:ext cx="7814309" cy="584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spc="-20" dirty="0">
                <a:latin typeface="Calibri"/>
                <a:cs typeface="Calibri"/>
              </a:rPr>
              <a:t>Kaczka </a:t>
            </a:r>
            <a:r>
              <a:rPr sz="3600" b="1" spc="-10" dirty="0">
                <a:latin typeface="Calibri"/>
                <a:cs typeface="Calibri"/>
              </a:rPr>
              <a:t>czernica </a:t>
            </a:r>
            <a:r>
              <a:rPr sz="3600" b="1" dirty="0">
                <a:latin typeface="Calibri"/>
                <a:cs typeface="Calibri"/>
              </a:rPr>
              <a:t>(1/3 </a:t>
            </a:r>
            <a:r>
              <a:rPr sz="3600" b="1" spc="-15" dirty="0">
                <a:latin typeface="Calibri"/>
                <a:cs typeface="Calibri"/>
              </a:rPr>
              <a:t>wszystkich</a:t>
            </a:r>
            <a:r>
              <a:rPr sz="3600" b="1" spc="-30" dirty="0">
                <a:latin typeface="Calibri"/>
                <a:cs typeface="Calibri"/>
              </a:rPr>
              <a:t> </a:t>
            </a:r>
            <a:r>
              <a:rPr sz="3600" b="1" spc="-20" dirty="0">
                <a:latin typeface="Calibri"/>
                <a:cs typeface="Calibri"/>
              </a:rPr>
              <a:t>zdarzeń!)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45611" y="4855971"/>
            <a:ext cx="1907539" cy="133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b="1" i="1" dirty="0">
                <a:latin typeface="Arial"/>
                <a:cs typeface="Arial"/>
              </a:rPr>
              <a:t>Andreas </a:t>
            </a:r>
            <a:r>
              <a:rPr sz="800" b="1" i="1" spc="-5" dirty="0">
                <a:latin typeface="Arial"/>
                <a:cs typeface="Arial"/>
              </a:rPr>
              <a:t>Trepte,</a:t>
            </a:r>
            <a:r>
              <a:rPr sz="800" b="1" i="1" spc="-40" dirty="0">
                <a:latin typeface="Arial"/>
                <a:cs typeface="Arial"/>
              </a:rPr>
              <a:t> </a:t>
            </a:r>
            <a:r>
              <a:rPr sz="800" b="1" i="1" dirty="0">
                <a:latin typeface="Arial"/>
                <a:cs typeface="Arial"/>
                <a:hlinkClick r:id="rId2"/>
              </a:rPr>
              <a:t>www.photo-natur.com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6237" y="1942338"/>
            <a:ext cx="4114800" cy="2838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427982" y="1951863"/>
            <a:ext cx="4143375" cy="2819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 algn="ctr">
              <a:lnSpc>
                <a:spcPct val="100000"/>
              </a:lnSpc>
            </a:pPr>
            <a:r>
              <a:rPr sz="2800" spc="-10" dirty="0"/>
              <a:t>Gatunki </a:t>
            </a:r>
            <a:r>
              <a:rPr sz="2800" spc="-5" dirty="0"/>
              <a:t>dzikich </a:t>
            </a:r>
            <a:r>
              <a:rPr sz="2800" spc="-50" dirty="0"/>
              <a:t>ptaków, </a:t>
            </a:r>
            <a:r>
              <a:rPr sz="2800" spc="-5" dirty="0"/>
              <a:t>u </a:t>
            </a:r>
            <a:r>
              <a:rPr sz="2800" spc="-15" dirty="0"/>
              <a:t>których stwierdzono</a:t>
            </a:r>
            <a:r>
              <a:rPr sz="2800" spc="180" dirty="0"/>
              <a:t> </a:t>
            </a:r>
            <a:r>
              <a:rPr sz="2800" spc="-5" dirty="0"/>
              <a:t>wirus</a:t>
            </a:r>
            <a:endParaRPr sz="2800"/>
          </a:p>
          <a:p>
            <a:pPr marL="73660" algn="ctr">
              <a:lnSpc>
                <a:spcPct val="100000"/>
              </a:lnSpc>
            </a:pPr>
            <a:r>
              <a:rPr sz="2800" spc="-5" dirty="0"/>
              <a:t>H5N8 w </a:t>
            </a:r>
            <a:r>
              <a:rPr sz="2800" spc="-10" dirty="0"/>
              <a:t>Europie </a:t>
            </a:r>
            <a:r>
              <a:rPr sz="2800" spc="-5" dirty="0"/>
              <a:t>w 2016 </a:t>
            </a:r>
            <a:r>
              <a:rPr sz="2800" spc="-125" dirty="0"/>
              <a:t>r. </a:t>
            </a:r>
            <a:r>
              <a:rPr sz="2800" spc="-5" dirty="0"/>
              <a:t>–</a:t>
            </a:r>
            <a:r>
              <a:rPr sz="2800" spc="210" dirty="0"/>
              <a:t> </a:t>
            </a:r>
            <a:r>
              <a:rPr sz="2800" spc="-10" dirty="0"/>
              <a:t>c.d.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498449" y="3978909"/>
            <a:ext cx="1715770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5" dirty="0">
                <a:latin typeface="Arial"/>
                <a:cs typeface="Arial"/>
              </a:rPr>
              <a:t>C</a:t>
            </a:r>
            <a:r>
              <a:rPr sz="2400" b="1" spc="-40" dirty="0">
                <a:latin typeface="Arial"/>
                <a:cs typeface="Arial"/>
              </a:rPr>
              <a:t>y</a:t>
            </a:r>
            <a:r>
              <a:rPr sz="2400" b="1" spc="-5" dirty="0">
                <a:latin typeface="Arial"/>
                <a:cs typeface="Arial"/>
              </a:rPr>
              <a:t>raneczka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600" y="1733804"/>
            <a:ext cx="2930017" cy="19442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703446" y="3973067"/>
            <a:ext cx="1551305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latin typeface="Arial"/>
                <a:cs typeface="Arial"/>
              </a:rPr>
              <a:t>G</a:t>
            </a:r>
            <a:r>
              <a:rPr sz="2400" b="1" spc="5" dirty="0">
                <a:latin typeface="Arial"/>
                <a:cs typeface="Arial"/>
              </a:rPr>
              <a:t>ł</a:t>
            </a:r>
            <a:r>
              <a:rPr sz="2400" b="1" spc="-15" dirty="0">
                <a:latin typeface="Arial"/>
                <a:cs typeface="Arial"/>
              </a:rPr>
              <a:t>o</a:t>
            </a:r>
            <a:r>
              <a:rPr sz="2400" b="1" spc="10" dirty="0">
                <a:latin typeface="Arial"/>
                <a:cs typeface="Arial"/>
              </a:rPr>
              <a:t>w</a:t>
            </a:r>
            <a:r>
              <a:rPr sz="2400" b="1" dirty="0">
                <a:latin typeface="Arial"/>
                <a:cs typeface="Arial"/>
              </a:rPr>
              <a:t>ienka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107308" y="1735963"/>
            <a:ext cx="2952622" cy="19569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457447" y="3721607"/>
            <a:ext cx="1292225" cy="149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Arial"/>
                <a:cs typeface="Arial"/>
              </a:rPr>
              <a:t>Gary </a:t>
            </a:r>
            <a:r>
              <a:rPr sz="900" dirty="0">
                <a:latin typeface="Arial"/>
                <a:cs typeface="Arial"/>
              </a:rPr>
              <a:t>Houston,</a:t>
            </a:r>
            <a:r>
              <a:rPr sz="900" spc="-10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Wikipedia</a:t>
            </a:r>
            <a:endParaRPr sz="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7670" y="3733545"/>
            <a:ext cx="1057910" cy="149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Arial"/>
                <a:cs typeface="Arial"/>
              </a:rPr>
              <a:t>J.M.Garg,</a:t>
            </a:r>
            <a:r>
              <a:rPr sz="900" spc="-60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Wikipedia</a:t>
            </a:r>
            <a:endParaRPr sz="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12026" y="3716146"/>
            <a:ext cx="1459230" cy="149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Arial"/>
                <a:cs typeface="Arial"/>
              </a:rPr>
              <a:t>Adrian </a:t>
            </a:r>
            <a:r>
              <a:rPr sz="900" dirty="0">
                <a:latin typeface="Arial"/>
                <a:cs typeface="Arial"/>
              </a:rPr>
              <a:t>Pingstone,</a:t>
            </a:r>
            <a:r>
              <a:rPr sz="900" spc="-95" dirty="0">
                <a:latin typeface="Arial"/>
                <a:cs typeface="Arial"/>
              </a:rPr>
              <a:t> </a:t>
            </a:r>
            <a:r>
              <a:rPr sz="900" dirty="0">
                <a:latin typeface="Arial"/>
                <a:cs typeface="Arial"/>
              </a:rPr>
              <a:t>Wikipedia</a:t>
            </a:r>
            <a:endParaRPr sz="9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111366" y="1718945"/>
            <a:ext cx="2767202" cy="19739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836156" y="3970908"/>
            <a:ext cx="889635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latin typeface="Arial"/>
                <a:cs typeface="Arial"/>
              </a:rPr>
              <a:t>Gągoł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555241" y="4467174"/>
            <a:ext cx="3569462" cy="22021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323459" y="5376976"/>
            <a:ext cx="1600835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5" dirty="0">
                <a:latin typeface="Arial"/>
                <a:cs typeface="Arial"/>
              </a:rPr>
              <a:t>Krzyżówka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 algn="ctr">
              <a:lnSpc>
                <a:spcPct val="100000"/>
              </a:lnSpc>
            </a:pPr>
            <a:r>
              <a:rPr sz="2800" spc="-10" dirty="0"/>
              <a:t>Gatunki </a:t>
            </a:r>
            <a:r>
              <a:rPr sz="2800" spc="-5" dirty="0"/>
              <a:t>dzikich </a:t>
            </a:r>
            <a:r>
              <a:rPr sz="2800" spc="-50" dirty="0"/>
              <a:t>ptaków, </a:t>
            </a:r>
            <a:r>
              <a:rPr sz="2800" spc="-5" dirty="0"/>
              <a:t>u </a:t>
            </a:r>
            <a:r>
              <a:rPr sz="2800" spc="-15" dirty="0"/>
              <a:t>których stwierdzono</a:t>
            </a:r>
            <a:r>
              <a:rPr sz="2800" spc="180" dirty="0"/>
              <a:t> </a:t>
            </a:r>
            <a:r>
              <a:rPr sz="2800" spc="-5" dirty="0"/>
              <a:t>wirus</a:t>
            </a:r>
            <a:endParaRPr sz="2800"/>
          </a:p>
          <a:p>
            <a:pPr marL="73660" algn="ctr">
              <a:lnSpc>
                <a:spcPct val="100000"/>
              </a:lnSpc>
            </a:pPr>
            <a:r>
              <a:rPr sz="2800" spc="-5" dirty="0"/>
              <a:t>H5N8 w </a:t>
            </a:r>
            <a:r>
              <a:rPr sz="2800" spc="-10" dirty="0"/>
              <a:t>Europie </a:t>
            </a:r>
            <a:r>
              <a:rPr sz="2800" spc="-5" dirty="0"/>
              <a:t>w 2016 </a:t>
            </a:r>
            <a:r>
              <a:rPr sz="2800" spc="-125" dirty="0"/>
              <a:t>r. </a:t>
            </a:r>
            <a:r>
              <a:rPr sz="2800" spc="-5" dirty="0"/>
              <a:t>–</a:t>
            </a:r>
            <a:r>
              <a:rPr sz="2800" spc="210" dirty="0"/>
              <a:t> </a:t>
            </a:r>
            <a:r>
              <a:rPr sz="2800" spc="-10" dirty="0"/>
              <a:t>c.d.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361899" y="5388864"/>
            <a:ext cx="1144905" cy="149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Arial"/>
                <a:cs typeface="Arial"/>
              </a:rPr>
              <a:t>MontanNito,</a:t>
            </a:r>
            <a:r>
              <a:rPr sz="900" spc="-40" dirty="0">
                <a:latin typeface="Arial"/>
                <a:cs typeface="Arial"/>
              </a:rPr>
              <a:t> </a:t>
            </a:r>
            <a:r>
              <a:rPr sz="900" spc="-5" dirty="0">
                <a:latin typeface="Arial"/>
                <a:cs typeface="Arial"/>
              </a:rPr>
              <a:t>wikipedia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51904" y="1454150"/>
            <a:ext cx="3615944" cy="39637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76985" y="5669279"/>
            <a:ext cx="1483995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10" dirty="0">
                <a:latin typeface="Calibri"/>
                <a:cs typeface="Calibri"/>
              </a:rPr>
              <a:t>Czapla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siwa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891151" y="2067814"/>
            <a:ext cx="4107814" cy="27363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960111" y="4843526"/>
            <a:ext cx="730885" cy="156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Calibri"/>
                <a:cs typeface="Calibri"/>
              </a:rPr>
              <a:t>CanStockPhoto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84596" y="5607710"/>
            <a:ext cx="1756410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latin typeface="Calibri"/>
                <a:cs typeface="Calibri"/>
              </a:rPr>
              <a:t>Łabędź</a:t>
            </a:r>
            <a:r>
              <a:rPr sz="2400" b="1" spc="-11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niemy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 algn="ctr">
              <a:lnSpc>
                <a:spcPct val="100000"/>
              </a:lnSpc>
            </a:pPr>
            <a:r>
              <a:rPr sz="2800" spc="-10" dirty="0"/>
              <a:t>Gatunki </a:t>
            </a:r>
            <a:r>
              <a:rPr sz="2800" spc="-5" dirty="0"/>
              <a:t>dzikich </a:t>
            </a:r>
            <a:r>
              <a:rPr sz="2800" spc="-50" dirty="0"/>
              <a:t>ptaków, </a:t>
            </a:r>
            <a:r>
              <a:rPr sz="2800" spc="-5" dirty="0"/>
              <a:t>u </a:t>
            </a:r>
            <a:r>
              <a:rPr sz="2800" spc="-15" dirty="0"/>
              <a:t>których stwierdzono</a:t>
            </a:r>
            <a:r>
              <a:rPr sz="2800" spc="180" dirty="0"/>
              <a:t> </a:t>
            </a:r>
            <a:r>
              <a:rPr sz="2800" spc="-5" dirty="0"/>
              <a:t>wirus</a:t>
            </a:r>
            <a:endParaRPr sz="2800"/>
          </a:p>
          <a:p>
            <a:pPr marL="73660" algn="ctr">
              <a:lnSpc>
                <a:spcPct val="100000"/>
              </a:lnSpc>
            </a:pPr>
            <a:r>
              <a:rPr sz="2800" spc="-5" dirty="0"/>
              <a:t>H5N8 w </a:t>
            </a:r>
            <a:r>
              <a:rPr sz="2800" spc="-10" dirty="0"/>
              <a:t>Europie </a:t>
            </a:r>
            <a:r>
              <a:rPr sz="2800" spc="-5" dirty="0"/>
              <a:t>w 2016 </a:t>
            </a:r>
            <a:r>
              <a:rPr sz="2800" spc="-125" dirty="0"/>
              <a:t>r. </a:t>
            </a:r>
            <a:r>
              <a:rPr sz="2800" spc="-5" dirty="0"/>
              <a:t>–</a:t>
            </a:r>
            <a:r>
              <a:rPr sz="2800" spc="210" dirty="0"/>
              <a:t> </a:t>
            </a:r>
            <a:r>
              <a:rPr sz="2800" spc="-10" dirty="0"/>
              <a:t>c.d.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4741926" y="1148588"/>
            <a:ext cx="3542537" cy="23616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84884" y="3597909"/>
            <a:ext cx="1972945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Mewa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siodłata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07584" y="3597909"/>
            <a:ext cx="2329180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Mewa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srebrzysta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06492" y="3502405"/>
            <a:ext cx="554990" cy="103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00" spc="-5" dirty="0">
                <a:latin typeface="Arial"/>
                <a:cs typeface="Arial"/>
              </a:rPr>
              <a:t>CanStockPhoto</a:t>
            </a:r>
            <a:endParaRPr sz="6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12775" y="4023143"/>
            <a:ext cx="2743707" cy="20882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34339" y="6348984"/>
            <a:ext cx="2194560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Mewa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śmieszka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76189" y="6348984"/>
            <a:ext cx="2141855" cy="375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latin typeface="Arial"/>
                <a:cs typeface="Arial"/>
              </a:rPr>
              <a:t>Mewa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pospolita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5556503" y="3995127"/>
            <a:ext cx="1634236" cy="23141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03884" y="3269107"/>
            <a:ext cx="1354455" cy="172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latin typeface="Arial"/>
                <a:cs typeface="Arial"/>
              </a:rPr>
              <a:t>Len Blumin,</a:t>
            </a:r>
            <a:r>
              <a:rPr sz="1050" spc="-110" dirty="0">
                <a:latin typeface="Arial"/>
                <a:cs typeface="Arial"/>
              </a:rPr>
              <a:t> </a:t>
            </a:r>
            <a:r>
              <a:rPr sz="1050" spc="5" dirty="0">
                <a:latin typeface="Arial"/>
                <a:cs typeface="Arial"/>
              </a:rPr>
              <a:t>Wikipedia</a:t>
            </a:r>
            <a:endParaRPr sz="105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25094" y="1148588"/>
            <a:ext cx="2858897" cy="21441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 algn="ctr">
              <a:lnSpc>
                <a:spcPct val="100000"/>
              </a:lnSpc>
            </a:pPr>
            <a:r>
              <a:rPr sz="2800" spc="-10" dirty="0"/>
              <a:t>Gatunki </a:t>
            </a:r>
            <a:r>
              <a:rPr sz="2800" spc="-5" dirty="0"/>
              <a:t>dzikich </a:t>
            </a:r>
            <a:r>
              <a:rPr sz="2800" spc="-50" dirty="0"/>
              <a:t>ptaków, </a:t>
            </a:r>
            <a:r>
              <a:rPr sz="2800" spc="-5" dirty="0"/>
              <a:t>u </a:t>
            </a:r>
            <a:r>
              <a:rPr sz="2800" spc="-15" dirty="0"/>
              <a:t>których stwierdzono</a:t>
            </a:r>
            <a:r>
              <a:rPr sz="2800" spc="180" dirty="0"/>
              <a:t> </a:t>
            </a:r>
            <a:r>
              <a:rPr sz="2800" spc="-5" dirty="0"/>
              <a:t>wirus</a:t>
            </a:r>
            <a:endParaRPr sz="2800"/>
          </a:p>
          <a:p>
            <a:pPr marL="73025" algn="ctr">
              <a:lnSpc>
                <a:spcPct val="100000"/>
              </a:lnSpc>
            </a:pPr>
            <a:r>
              <a:rPr sz="2800" spc="-5" dirty="0"/>
              <a:t>H5N8 –</a:t>
            </a:r>
            <a:r>
              <a:rPr sz="2800" spc="-35" dirty="0"/>
              <a:t> </a:t>
            </a:r>
            <a:r>
              <a:rPr sz="2800" spc="-10" dirty="0"/>
              <a:t>c.d.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754481" y="4860163"/>
            <a:ext cx="79883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5" dirty="0">
                <a:latin typeface="Calibri"/>
                <a:cs typeface="Calibri"/>
              </a:rPr>
              <a:t>Ł</a:t>
            </a:r>
            <a:r>
              <a:rPr sz="2800" spc="-40" dirty="0">
                <a:latin typeface="Calibri"/>
                <a:cs typeface="Calibri"/>
              </a:rPr>
              <a:t>y</a:t>
            </a:r>
            <a:r>
              <a:rPr sz="2800" spc="-5" dirty="0">
                <a:latin typeface="Calibri"/>
                <a:cs typeface="Calibri"/>
              </a:rPr>
              <a:t>s</a:t>
            </a:r>
            <a:r>
              <a:rPr sz="2800" spc="-60" dirty="0">
                <a:latin typeface="Calibri"/>
                <a:cs typeface="Calibri"/>
              </a:rPr>
              <a:t>k</a:t>
            </a:r>
            <a:r>
              <a:rPr sz="2800" spc="-5" dirty="0">
                <a:latin typeface="Calibri"/>
                <a:cs typeface="Calibri"/>
              </a:rPr>
              <a:t>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987801" y="2139314"/>
            <a:ext cx="2872358" cy="20034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45770" y="4260215"/>
            <a:ext cx="641985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Calibri"/>
                <a:cs typeface="Calibri"/>
              </a:rPr>
              <a:t>Fot.</a:t>
            </a:r>
            <a:r>
              <a:rPr sz="900" spc="-7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J.M.Garg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42849" y="2139314"/>
            <a:ext cx="2611247" cy="20034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017009" y="4794377"/>
            <a:ext cx="81597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spc="-45" dirty="0">
                <a:latin typeface="Calibri"/>
                <a:cs typeface="Calibri"/>
              </a:rPr>
              <a:t>K</a:t>
            </a:r>
            <a:r>
              <a:rPr sz="3200" spc="-5" dirty="0">
                <a:latin typeface="Calibri"/>
                <a:cs typeface="Calibri"/>
              </a:rPr>
              <a:t>ul</a:t>
            </a:r>
            <a:r>
              <a:rPr sz="3200" spc="-10" dirty="0">
                <a:latin typeface="Calibri"/>
                <a:cs typeface="Calibri"/>
              </a:rPr>
              <a:t>i</a:t>
            </a:r>
            <a:r>
              <a:rPr sz="3200" dirty="0">
                <a:latin typeface="Calibri"/>
                <a:cs typeface="Calibri"/>
              </a:rPr>
              <a:t>k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22802" y="4260215"/>
            <a:ext cx="800735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Calibri"/>
                <a:cs typeface="Calibri"/>
              </a:rPr>
              <a:t>Fot. Neil</a:t>
            </a:r>
            <a:r>
              <a:rPr sz="900" spc="-6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Philipps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885307" y="2139314"/>
            <a:ext cx="3085973" cy="20034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593205" y="4758690"/>
            <a:ext cx="157416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spc="-5" dirty="0">
                <a:latin typeface="Calibri"/>
                <a:cs typeface="Calibri"/>
              </a:rPr>
              <a:t>Samotnik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19978" y="4260215"/>
            <a:ext cx="108712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Calibri"/>
                <a:cs typeface="Calibri"/>
              </a:rPr>
              <a:t>Fot. Marek</a:t>
            </a:r>
            <a:r>
              <a:rPr sz="900" spc="-5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Szczepanek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29461" y="1214831"/>
            <a:ext cx="2922270" cy="43860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 algn="ctr">
              <a:lnSpc>
                <a:spcPct val="100000"/>
              </a:lnSpc>
            </a:pPr>
            <a:r>
              <a:rPr sz="2800" spc="-10" dirty="0"/>
              <a:t>Gatunki </a:t>
            </a:r>
            <a:r>
              <a:rPr sz="2800" spc="-5" dirty="0"/>
              <a:t>dzikich </a:t>
            </a:r>
            <a:r>
              <a:rPr sz="2800" spc="-50" dirty="0"/>
              <a:t>ptaków, </a:t>
            </a:r>
            <a:r>
              <a:rPr sz="2800" spc="-5" dirty="0"/>
              <a:t>u </a:t>
            </a:r>
            <a:r>
              <a:rPr sz="2800" spc="-15" dirty="0"/>
              <a:t>których stwierdzono</a:t>
            </a:r>
            <a:r>
              <a:rPr sz="2800" spc="180" dirty="0"/>
              <a:t> </a:t>
            </a:r>
            <a:r>
              <a:rPr sz="2800" spc="-5" dirty="0"/>
              <a:t>wirus</a:t>
            </a:r>
            <a:endParaRPr sz="2800" dirty="0"/>
          </a:p>
          <a:p>
            <a:pPr marL="73025" algn="ctr">
              <a:lnSpc>
                <a:spcPct val="100000"/>
              </a:lnSpc>
            </a:pPr>
            <a:r>
              <a:rPr sz="2800" spc="-5" dirty="0"/>
              <a:t>H5N8 –</a:t>
            </a:r>
            <a:r>
              <a:rPr sz="2800" spc="-35" dirty="0"/>
              <a:t> </a:t>
            </a:r>
            <a:r>
              <a:rPr sz="2800" spc="-10" dirty="0"/>
              <a:t>c.d.</a:t>
            </a:r>
            <a:endParaRPr sz="2800" dirty="0"/>
          </a:p>
        </p:txBody>
      </p:sp>
      <p:sp>
        <p:nvSpPr>
          <p:cNvPr id="4" name="object 4"/>
          <p:cNvSpPr txBox="1"/>
          <p:nvPr/>
        </p:nvSpPr>
        <p:spPr>
          <a:xfrm>
            <a:off x="1208328" y="5640323"/>
            <a:ext cx="73025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Calibri"/>
                <a:cs typeface="Calibri"/>
              </a:rPr>
              <a:t>CanStockPhoto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312409" y="1214856"/>
            <a:ext cx="2945891" cy="44188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412104" y="5640323"/>
            <a:ext cx="1398270" cy="155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5" dirty="0">
                <a:latin typeface="Calibri"/>
                <a:cs typeface="Calibri"/>
              </a:rPr>
              <a:t>Marek Szczepanek,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Wikipedia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10716" y="6095187"/>
            <a:ext cx="2394585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5" dirty="0">
                <a:latin typeface="Calibri"/>
                <a:cs typeface="Calibri"/>
              </a:rPr>
              <a:t>Sokół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wędrowny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99709" y="6095187"/>
            <a:ext cx="298069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0" dirty="0">
                <a:latin typeface="Calibri"/>
                <a:cs typeface="Calibri"/>
              </a:rPr>
              <a:t>Myszołów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zwyczajny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4564" rIns="0" bIns="0" rtlCol="0">
            <a:spAutoFit/>
          </a:bodyPr>
          <a:lstStyle/>
          <a:p>
            <a:pPr marL="2648585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Gatunki</a:t>
            </a:r>
            <a:r>
              <a:rPr sz="2800" spc="-4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ptaków</a:t>
            </a:r>
            <a:endParaRPr sz="28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47256" y="1118361"/>
          <a:ext cx="8928925" cy="558293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34420"/>
                <a:gridCol w="4294505"/>
              </a:tblGrid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2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Gatunek</a:t>
                      </a:r>
                      <a:endParaRPr sz="2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Liczba </a:t>
                      </a:r>
                      <a:r>
                        <a:rPr sz="24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zdarzeń</a:t>
                      </a:r>
                      <a:r>
                        <a:rPr sz="2400" b="1" spc="-10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(n=130)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2000" b="1" spc="-15" dirty="0">
                          <a:latin typeface="Calibri"/>
                          <a:cs typeface="Calibri"/>
                        </a:rPr>
                        <a:t>Kaczka</a:t>
                      </a:r>
                      <a:r>
                        <a:rPr sz="2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10" dirty="0">
                          <a:latin typeface="Calibri"/>
                          <a:cs typeface="Calibri"/>
                        </a:rPr>
                        <a:t>czernica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50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/Gatunek</a:t>
                      </a:r>
                      <a:r>
                        <a:rPr sz="20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niezidentyfikowany/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24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Mewa</a:t>
                      </a:r>
                      <a:r>
                        <a:rPr sz="20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srebrzysta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11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Łabędź</a:t>
                      </a:r>
                      <a:r>
                        <a:rPr sz="20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niemy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Czapla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Mewa</a:t>
                      </a:r>
                      <a:r>
                        <a:rPr sz="20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śmieszka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9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Mewa</a:t>
                      </a:r>
                      <a:r>
                        <a:rPr sz="20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siodłata</a:t>
                      </a:r>
                      <a:endParaRPr sz="2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8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Głowienka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6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Kaczka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(gatunek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niezidentyfikowany)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5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000" spc="-25" dirty="0">
                          <a:latin typeface="Calibri"/>
                          <a:cs typeface="Calibri"/>
                        </a:rPr>
                        <a:t>Perkoz</a:t>
                      </a:r>
                      <a:r>
                        <a:rPr sz="2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dwuczuby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962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Mewa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(gatunek</a:t>
                      </a:r>
                      <a:r>
                        <a:rPr sz="20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nieokreślony)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0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4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000" spc="-10" dirty="0">
                          <a:latin typeface="Calibri"/>
                          <a:cs typeface="Calibri"/>
                        </a:rPr>
                        <a:t>Mewa</a:t>
                      </a:r>
                      <a:r>
                        <a:rPr sz="2000" spc="-8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pospolita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000" spc="-20" dirty="0">
                          <a:latin typeface="Calibri"/>
                          <a:cs typeface="Calibri"/>
                        </a:rPr>
                        <a:t>Krzyżówka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3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67076" y="224790"/>
            <a:ext cx="3702685" cy="436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860675" algn="l"/>
              </a:tabLst>
            </a:pPr>
            <a:r>
              <a:rPr sz="2800" spc="-5" dirty="0">
                <a:latin typeface="Arial"/>
                <a:cs typeface="Arial"/>
              </a:rPr>
              <a:t>Gatunki</a:t>
            </a:r>
            <a:r>
              <a:rPr sz="2800" spc="2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ptaków	-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c.d.</a:t>
            </a:r>
            <a:endParaRPr sz="28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40334" y="1190371"/>
          <a:ext cx="8342858" cy="55880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25315"/>
                <a:gridCol w="4217543"/>
              </a:tblGrid>
              <a:tr h="3962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Gatunek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85"/>
                        </a:spcBef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Liczba </a:t>
                      </a:r>
                      <a:r>
                        <a:rPr sz="20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zdarzeń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(n=130)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Łabędź (gatunek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niezidentyfikowany)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3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15" dirty="0">
                          <a:latin typeface="Calibri"/>
                          <a:cs typeface="Calibri"/>
                        </a:rPr>
                        <a:t>Myszołów zwyczajny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25" dirty="0">
                          <a:latin typeface="Calibri"/>
                          <a:cs typeface="Calibri"/>
                        </a:rPr>
                        <a:t>Perkozek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Hełmiatka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2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15" dirty="0">
                          <a:latin typeface="Calibri"/>
                          <a:cs typeface="Calibri"/>
                        </a:rPr>
                        <a:t>Łyska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15" dirty="0">
                          <a:latin typeface="Calibri"/>
                          <a:cs typeface="Calibri"/>
                        </a:rPr>
                        <a:t>Edredon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Gągoł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20" dirty="0">
                          <a:latin typeface="Calibri"/>
                          <a:cs typeface="Calibri"/>
                        </a:rPr>
                        <a:t>Kokoszka</a:t>
                      </a:r>
                      <a:r>
                        <a:rPr sz="1600" spc="-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wodna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10" dirty="0">
                          <a:latin typeface="Calibri"/>
                          <a:cs typeface="Calibri"/>
                        </a:rPr>
                        <a:t>Kulik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spc="-15" dirty="0">
                          <a:latin typeface="Calibri"/>
                          <a:cs typeface="Calibri"/>
                        </a:rPr>
                        <a:t>Cyraneczka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Gęś (gatunek</a:t>
                      </a:r>
                      <a:r>
                        <a:rPr sz="16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latin typeface="Calibri"/>
                          <a:cs typeface="Calibri"/>
                        </a:rPr>
                        <a:t>niezidentyfikowany)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19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600" spc="-5" dirty="0">
                          <a:latin typeface="Calibri"/>
                          <a:cs typeface="Calibri"/>
                        </a:rPr>
                        <a:t>Samotnik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1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Sokół</a:t>
                      </a:r>
                      <a:r>
                        <a:rPr sz="1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wędrowny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708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Ohar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5343" y="265938"/>
            <a:ext cx="827595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10" dirty="0"/>
              <a:t>Zmiany aatomo-patologiczne </a:t>
            </a:r>
            <a:r>
              <a:rPr dirty="0"/>
              <a:t>u łabędzia</a:t>
            </a:r>
            <a:r>
              <a:rPr spc="-60" dirty="0"/>
              <a:t> </a:t>
            </a:r>
            <a:r>
              <a:rPr spc="-5" dirty="0"/>
              <a:t>niemego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60400" y="1150873"/>
            <a:ext cx="7630795" cy="2588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84200">
              <a:lnSpc>
                <a:spcPct val="100000"/>
              </a:lnSpc>
            </a:pPr>
            <a:r>
              <a:rPr sz="2400" spc="-10" dirty="0">
                <a:latin typeface="Calibri"/>
                <a:cs typeface="Calibri"/>
              </a:rPr>
              <a:t>Zmiany anatomo-patologiczne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obejmowały: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</a:pPr>
            <a:r>
              <a:rPr sz="2400" b="1" spc="-15" dirty="0">
                <a:latin typeface="Calibri"/>
                <a:cs typeface="Calibri"/>
              </a:rPr>
              <a:t>Węgry: </a:t>
            </a:r>
            <a:r>
              <a:rPr sz="2400" spc="-5" dirty="0">
                <a:latin typeface="Calibri"/>
                <a:cs typeface="Calibri"/>
              </a:rPr>
              <a:t>przekrwienie narządów </a:t>
            </a:r>
            <a:r>
              <a:rPr sz="2400" spc="-10" dirty="0">
                <a:latin typeface="Calibri"/>
                <a:cs typeface="Calibri"/>
              </a:rPr>
              <a:t>wewnętrznych, powiększenie  </a:t>
            </a:r>
            <a:r>
              <a:rPr sz="2400" spc="-25" dirty="0">
                <a:latin typeface="Calibri"/>
                <a:cs typeface="Calibri"/>
              </a:rPr>
              <a:t>śledziony, </a:t>
            </a:r>
            <a:r>
              <a:rPr sz="2400" spc="-10" dirty="0">
                <a:latin typeface="Calibri"/>
                <a:cs typeface="Calibri"/>
              </a:rPr>
              <a:t>drobne wybroczyny </a:t>
            </a:r>
            <a:r>
              <a:rPr sz="2400" dirty="0">
                <a:latin typeface="Calibri"/>
                <a:cs typeface="Calibri"/>
              </a:rPr>
              <a:t>w </a:t>
            </a:r>
            <a:r>
              <a:rPr sz="2400" spc="-5" dirty="0">
                <a:latin typeface="Calibri"/>
                <a:cs typeface="Calibri"/>
              </a:rPr>
              <a:t>nasierdziu. </a:t>
            </a:r>
            <a:r>
              <a:rPr sz="2400" spc="-15" dirty="0">
                <a:latin typeface="Calibri"/>
                <a:cs typeface="Calibri"/>
              </a:rPr>
              <a:t>Obraz </a:t>
            </a:r>
            <a:r>
              <a:rPr sz="2400" spc="-5" dirty="0">
                <a:latin typeface="Calibri"/>
                <a:cs typeface="Calibri"/>
              </a:rPr>
              <a:t>typowy </a:t>
            </a:r>
            <a:r>
              <a:rPr sz="2400" dirty="0">
                <a:latin typeface="Calibri"/>
                <a:cs typeface="Calibri"/>
              </a:rPr>
              <a:t>dla  </a:t>
            </a:r>
            <a:r>
              <a:rPr sz="2400" spc="-15" dirty="0">
                <a:latin typeface="Calibri"/>
                <a:cs typeface="Calibri"/>
              </a:rPr>
              <a:t>zakażenia </a:t>
            </a:r>
            <a:r>
              <a:rPr sz="2400" spc="-5" dirty="0">
                <a:latin typeface="Calibri"/>
                <a:cs typeface="Calibri"/>
              </a:rPr>
              <a:t>o </a:t>
            </a:r>
            <a:r>
              <a:rPr sz="2400" spc="-10" dirty="0">
                <a:latin typeface="Calibri"/>
                <a:cs typeface="Calibri"/>
              </a:rPr>
              <a:t>przebiegu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nadostrym.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2400" b="1" spc="-5" dirty="0">
                <a:latin typeface="Calibri"/>
                <a:cs typeface="Calibri"/>
              </a:rPr>
              <a:t>Chorwacja</a:t>
            </a:r>
            <a:r>
              <a:rPr sz="2400" spc="-5" dirty="0">
                <a:latin typeface="Calibri"/>
                <a:cs typeface="Calibri"/>
              </a:rPr>
              <a:t>: </a:t>
            </a:r>
            <a:r>
              <a:rPr sz="2400" spc="-10" dirty="0">
                <a:latin typeface="Calibri"/>
                <a:cs typeface="Calibri"/>
              </a:rPr>
              <a:t>wybroczynowość </a:t>
            </a:r>
            <a:r>
              <a:rPr sz="2400" dirty="0">
                <a:latin typeface="Calibri"/>
                <a:cs typeface="Calibri"/>
              </a:rPr>
              <a:t>w wielu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narządach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49245" y="4472611"/>
            <a:ext cx="3314827" cy="23587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6088" rIns="0" bIns="0" rtlCol="0">
            <a:spAutoFit/>
          </a:bodyPr>
          <a:lstStyle/>
          <a:p>
            <a:pPr marL="592455">
              <a:lnSpc>
                <a:spcPct val="100000"/>
              </a:lnSpc>
            </a:pPr>
            <a:r>
              <a:rPr sz="2800" spc="-5" dirty="0"/>
              <a:t>W jaki sposób dochodzi do </a:t>
            </a:r>
            <a:r>
              <a:rPr sz="2800" spc="-15" dirty="0"/>
              <a:t>zakażenia</a:t>
            </a:r>
            <a:r>
              <a:rPr sz="2800" spc="30" dirty="0"/>
              <a:t> </a:t>
            </a:r>
            <a:r>
              <a:rPr sz="2800" spc="-10" dirty="0"/>
              <a:t>drobiu?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251523" y="836675"/>
            <a:ext cx="3237738" cy="24701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78509" y="2694813"/>
            <a:ext cx="385445" cy="806450"/>
          </a:xfrm>
          <a:custGeom>
            <a:avLst/>
            <a:gdLst/>
            <a:ahLst/>
            <a:cxnLst/>
            <a:rect l="l" t="t" r="r" b="b"/>
            <a:pathLst>
              <a:path w="385444" h="806450">
                <a:moveTo>
                  <a:pt x="36992" y="421610"/>
                </a:moveTo>
                <a:lnTo>
                  <a:pt x="20877" y="427100"/>
                </a:lnTo>
                <a:lnTo>
                  <a:pt x="8171" y="438429"/>
                </a:lnTo>
                <a:lnTo>
                  <a:pt x="1049" y="453247"/>
                </a:lnTo>
                <a:lnTo>
                  <a:pt x="0" y="469659"/>
                </a:lnTo>
                <a:lnTo>
                  <a:pt x="5510" y="485775"/>
                </a:lnTo>
                <a:lnTo>
                  <a:pt x="192454" y="806450"/>
                </a:lnTo>
                <a:lnTo>
                  <a:pt x="242093" y="721360"/>
                </a:lnTo>
                <a:lnTo>
                  <a:pt x="149655" y="721360"/>
                </a:lnTo>
                <a:lnTo>
                  <a:pt x="149655" y="562798"/>
                </a:lnTo>
                <a:lnTo>
                  <a:pt x="79551" y="442595"/>
                </a:lnTo>
                <a:lnTo>
                  <a:pt x="68222" y="429869"/>
                </a:lnTo>
                <a:lnTo>
                  <a:pt x="53405" y="422703"/>
                </a:lnTo>
                <a:lnTo>
                  <a:pt x="36992" y="421610"/>
                </a:lnTo>
                <a:close/>
              </a:path>
              <a:path w="385444" h="806450">
                <a:moveTo>
                  <a:pt x="149655" y="562798"/>
                </a:moveTo>
                <a:lnTo>
                  <a:pt x="149655" y="721360"/>
                </a:lnTo>
                <a:lnTo>
                  <a:pt x="235380" y="721360"/>
                </a:lnTo>
                <a:lnTo>
                  <a:pt x="235380" y="699770"/>
                </a:lnTo>
                <a:lnTo>
                  <a:pt x="155497" y="699770"/>
                </a:lnTo>
                <a:lnTo>
                  <a:pt x="192518" y="636292"/>
                </a:lnTo>
                <a:lnTo>
                  <a:pt x="149655" y="562798"/>
                </a:lnTo>
                <a:close/>
              </a:path>
              <a:path w="385444" h="806450">
                <a:moveTo>
                  <a:pt x="348043" y="421610"/>
                </a:moveTo>
                <a:lnTo>
                  <a:pt x="331630" y="422703"/>
                </a:lnTo>
                <a:lnTo>
                  <a:pt x="316813" y="429869"/>
                </a:lnTo>
                <a:lnTo>
                  <a:pt x="305484" y="442595"/>
                </a:lnTo>
                <a:lnTo>
                  <a:pt x="235380" y="562798"/>
                </a:lnTo>
                <a:lnTo>
                  <a:pt x="235380" y="721360"/>
                </a:lnTo>
                <a:lnTo>
                  <a:pt x="242093" y="721360"/>
                </a:lnTo>
                <a:lnTo>
                  <a:pt x="379525" y="485775"/>
                </a:lnTo>
                <a:lnTo>
                  <a:pt x="385036" y="469659"/>
                </a:lnTo>
                <a:lnTo>
                  <a:pt x="383986" y="453247"/>
                </a:lnTo>
                <a:lnTo>
                  <a:pt x="376864" y="438429"/>
                </a:lnTo>
                <a:lnTo>
                  <a:pt x="364158" y="427100"/>
                </a:lnTo>
                <a:lnTo>
                  <a:pt x="348043" y="421610"/>
                </a:lnTo>
                <a:close/>
              </a:path>
              <a:path w="385444" h="806450">
                <a:moveTo>
                  <a:pt x="192518" y="636292"/>
                </a:moveTo>
                <a:lnTo>
                  <a:pt x="155497" y="699770"/>
                </a:lnTo>
                <a:lnTo>
                  <a:pt x="229538" y="699770"/>
                </a:lnTo>
                <a:lnTo>
                  <a:pt x="192518" y="636292"/>
                </a:lnTo>
                <a:close/>
              </a:path>
              <a:path w="385444" h="806450">
                <a:moveTo>
                  <a:pt x="235380" y="562798"/>
                </a:moveTo>
                <a:lnTo>
                  <a:pt x="192518" y="636292"/>
                </a:lnTo>
                <a:lnTo>
                  <a:pt x="229538" y="699770"/>
                </a:lnTo>
                <a:lnTo>
                  <a:pt x="235380" y="699770"/>
                </a:lnTo>
                <a:lnTo>
                  <a:pt x="235380" y="562798"/>
                </a:lnTo>
                <a:close/>
              </a:path>
              <a:path w="385444" h="806450">
                <a:moveTo>
                  <a:pt x="235380" y="0"/>
                </a:moveTo>
                <a:lnTo>
                  <a:pt x="149655" y="0"/>
                </a:lnTo>
                <a:lnTo>
                  <a:pt x="149655" y="562798"/>
                </a:lnTo>
                <a:lnTo>
                  <a:pt x="192518" y="636292"/>
                </a:lnTo>
                <a:lnTo>
                  <a:pt x="235380" y="562798"/>
                </a:lnTo>
                <a:lnTo>
                  <a:pt x="235380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173403" y="3861003"/>
            <a:ext cx="1393952" cy="2063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771775" y="4364686"/>
            <a:ext cx="936625" cy="385445"/>
          </a:xfrm>
          <a:custGeom>
            <a:avLst/>
            <a:gdLst/>
            <a:ahLst/>
            <a:cxnLst/>
            <a:rect l="l" t="t" r="r" b="b"/>
            <a:pathLst>
              <a:path w="936625" h="385445">
                <a:moveTo>
                  <a:pt x="766213" y="192518"/>
                </a:moveTo>
                <a:lnTo>
                  <a:pt x="572515" y="305484"/>
                </a:lnTo>
                <a:lnTo>
                  <a:pt x="559790" y="316813"/>
                </a:lnTo>
                <a:lnTo>
                  <a:pt x="552624" y="331630"/>
                </a:lnTo>
                <a:lnTo>
                  <a:pt x="551531" y="348043"/>
                </a:lnTo>
                <a:lnTo>
                  <a:pt x="557022" y="364158"/>
                </a:lnTo>
                <a:lnTo>
                  <a:pt x="568350" y="376864"/>
                </a:lnTo>
                <a:lnTo>
                  <a:pt x="583168" y="383986"/>
                </a:lnTo>
                <a:lnTo>
                  <a:pt x="599580" y="385036"/>
                </a:lnTo>
                <a:lnTo>
                  <a:pt x="615696" y="379525"/>
                </a:lnTo>
                <a:lnTo>
                  <a:pt x="862955" y="235380"/>
                </a:lnTo>
                <a:lnTo>
                  <a:pt x="851280" y="235380"/>
                </a:lnTo>
                <a:lnTo>
                  <a:pt x="851280" y="229538"/>
                </a:lnTo>
                <a:lnTo>
                  <a:pt x="829690" y="229538"/>
                </a:lnTo>
                <a:lnTo>
                  <a:pt x="766213" y="192518"/>
                </a:lnTo>
                <a:close/>
              </a:path>
              <a:path w="936625" h="385445">
                <a:moveTo>
                  <a:pt x="692719" y="149655"/>
                </a:moveTo>
                <a:lnTo>
                  <a:pt x="0" y="149655"/>
                </a:lnTo>
                <a:lnTo>
                  <a:pt x="0" y="235380"/>
                </a:lnTo>
                <a:lnTo>
                  <a:pt x="692719" y="235380"/>
                </a:lnTo>
                <a:lnTo>
                  <a:pt x="766213" y="192518"/>
                </a:lnTo>
                <a:lnTo>
                  <a:pt x="692719" y="149655"/>
                </a:lnTo>
                <a:close/>
              </a:path>
              <a:path w="936625" h="385445">
                <a:moveTo>
                  <a:pt x="862787" y="149655"/>
                </a:moveTo>
                <a:lnTo>
                  <a:pt x="851280" y="149655"/>
                </a:lnTo>
                <a:lnTo>
                  <a:pt x="851280" y="235380"/>
                </a:lnTo>
                <a:lnTo>
                  <a:pt x="862955" y="235380"/>
                </a:lnTo>
                <a:lnTo>
                  <a:pt x="936371" y="192581"/>
                </a:lnTo>
                <a:lnTo>
                  <a:pt x="862787" y="149655"/>
                </a:lnTo>
                <a:close/>
              </a:path>
              <a:path w="936625" h="385445">
                <a:moveTo>
                  <a:pt x="829690" y="155497"/>
                </a:moveTo>
                <a:lnTo>
                  <a:pt x="766213" y="192518"/>
                </a:lnTo>
                <a:lnTo>
                  <a:pt x="829690" y="229538"/>
                </a:lnTo>
                <a:lnTo>
                  <a:pt x="829690" y="155497"/>
                </a:lnTo>
                <a:close/>
              </a:path>
              <a:path w="936625" h="385445">
                <a:moveTo>
                  <a:pt x="851280" y="155497"/>
                </a:moveTo>
                <a:lnTo>
                  <a:pt x="829690" y="155497"/>
                </a:lnTo>
                <a:lnTo>
                  <a:pt x="829690" y="229538"/>
                </a:lnTo>
                <a:lnTo>
                  <a:pt x="851280" y="229538"/>
                </a:lnTo>
                <a:lnTo>
                  <a:pt x="851280" y="155497"/>
                </a:lnTo>
                <a:close/>
              </a:path>
              <a:path w="936625" h="385445">
                <a:moveTo>
                  <a:pt x="599580" y="0"/>
                </a:moveTo>
                <a:lnTo>
                  <a:pt x="583168" y="1049"/>
                </a:lnTo>
                <a:lnTo>
                  <a:pt x="568350" y="8171"/>
                </a:lnTo>
                <a:lnTo>
                  <a:pt x="557022" y="20877"/>
                </a:lnTo>
                <a:lnTo>
                  <a:pt x="551531" y="36992"/>
                </a:lnTo>
                <a:lnTo>
                  <a:pt x="552624" y="53405"/>
                </a:lnTo>
                <a:lnTo>
                  <a:pt x="559790" y="68222"/>
                </a:lnTo>
                <a:lnTo>
                  <a:pt x="572515" y="79551"/>
                </a:lnTo>
                <a:lnTo>
                  <a:pt x="766213" y="192518"/>
                </a:lnTo>
                <a:lnTo>
                  <a:pt x="829690" y="155497"/>
                </a:lnTo>
                <a:lnTo>
                  <a:pt x="851280" y="155497"/>
                </a:lnTo>
                <a:lnTo>
                  <a:pt x="851280" y="149655"/>
                </a:lnTo>
                <a:lnTo>
                  <a:pt x="862787" y="149655"/>
                </a:lnTo>
                <a:lnTo>
                  <a:pt x="615696" y="5510"/>
                </a:lnTo>
                <a:lnTo>
                  <a:pt x="599580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93642" y="1820368"/>
            <a:ext cx="1333500" cy="385445"/>
          </a:xfrm>
          <a:custGeom>
            <a:avLst/>
            <a:gdLst/>
            <a:ahLst/>
            <a:cxnLst/>
            <a:rect l="l" t="t" r="r" b="b"/>
            <a:pathLst>
              <a:path w="1333500" h="385444">
                <a:moveTo>
                  <a:pt x="1163088" y="192518"/>
                </a:moveTo>
                <a:lnTo>
                  <a:pt x="969391" y="305484"/>
                </a:lnTo>
                <a:lnTo>
                  <a:pt x="956685" y="316813"/>
                </a:lnTo>
                <a:lnTo>
                  <a:pt x="949563" y="331630"/>
                </a:lnTo>
                <a:lnTo>
                  <a:pt x="948513" y="348043"/>
                </a:lnTo>
                <a:lnTo>
                  <a:pt x="954024" y="364158"/>
                </a:lnTo>
                <a:lnTo>
                  <a:pt x="965332" y="376864"/>
                </a:lnTo>
                <a:lnTo>
                  <a:pt x="980106" y="383986"/>
                </a:lnTo>
                <a:lnTo>
                  <a:pt x="996475" y="385036"/>
                </a:lnTo>
                <a:lnTo>
                  <a:pt x="1012571" y="379525"/>
                </a:lnTo>
                <a:lnTo>
                  <a:pt x="1259830" y="235380"/>
                </a:lnTo>
                <a:lnTo>
                  <a:pt x="1248156" y="235380"/>
                </a:lnTo>
                <a:lnTo>
                  <a:pt x="1248156" y="229538"/>
                </a:lnTo>
                <a:lnTo>
                  <a:pt x="1226566" y="229538"/>
                </a:lnTo>
                <a:lnTo>
                  <a:pt x="1163088" y="192518"/>
                </a:lnTo>
                <a:close/>
              </a:path>
              <a:path w="1333500" h="385444">
                <a:moveTo>
                  <a:pt x="1089594" y="149655"/>
                </a:moveTo>
                <a:lnTo>
                  <a:pt x="0" y="149655"/>
                </a:lnTo>
                <a:lnTo>
                  <a:pt x="0" y="235380"/>
                </a:lnTo>
                <a:lnTo>
                  <a:pt x="1089594" y="235380"/>
                </a:lnTo>
                <a:lnTo>
                  <a:pt x="1163088" y="192518"/>
                </a:lnTo>
                <a:lnTo>
                  <a:pt x="1089594" y="149655"/>
                </a:lnTo>
                <a:close/>
              </a:path>
              <a:path w="1333500" h="385444">
                <a:moveTo>
                  <a:pt x="1259662" y="149655"/>
                </a:moveTo>
                <a:lnTo>
                  <a:pt x="1248156" y="149655"/>
                </a:lnTo>
                <a:lnTo>
                  <a:pt x="1248156" y="235380"/>
                </a:lnTo>
                <a:lnTo>
                  <a:pt x="1259830" y="235380"/>
                </a:lnTo>
                <a:lnTo>
                  <a:pt x="1333246" y="192581"/>
                </a:lnTo>
                <a:lnTo>
                  <a:pt x="1259662" y="149655"/>
                </a:lnTo>
                <a:close/>
              </a:path>
              <a:path w="1333500" h="385444">
                <a:moveTo>
                  <a:pt x="1226566" y="155497"/>
                </a:moveTo>
                <a:lnTo>
                  <a:pt x="1163088" y="192518"/>
                </a:lnTo>
                <a:lnTo>
                  <a:pt x="1226566" y="229538"/>
                </a:lnTo>
                <a:lnTo>
                  <a:pt x="1226566" y="155497"/>
                </a:lnTo>
                <a:close/>
              </a:path>
              <a:path w="1333500" h="385444">
                <a:moveTo>
                  <a:pt x="1248156" y="155497"/>
                </a:moveTo>
                <a:lnTo>
                  <a:pt x="1226566" y="155497"/>
                </a:lnTo>
                <a:lnTo>
                  <a:pt x="1226566" y="229538"/>
                </a:lnTo>
                <a:lnTo>
                  <a:pt x="1248156" y="229538"/>
                </a:lnTo>
                <a:lnTo>
                  <a:pt x="1248156" y="155497"/>
                </a:lnTo>
                <a:close/>
              </a:path>
              <a:path w="1333500" h="385444">
                <a:moveTo>
                  <a:pt x="996475" y="0"/>
                </a:moveTo>
                <a:lnTo>
                  <a:pt x="980106" y="1049"/>
                </a:lnTo>
                <a:lnTo>
                  <a:pt x="965332" y="8171"/>
                </a:lnTo>
                <a:lnTo>
                  <a:pt x="954024" y="20877"/>
                </a:lnTo>
                <a:lnTo>
                  <a:pt x="948513" y="36992"/>
                </a:lnTo>
                <a:lnTo>
                  <a:pt x="949563" y="53405"/>
                </a:lnTo>
                <a:lnTo>
                  <a:pt x="956685" y="68222"/>
                </a:lnTo>
                <a:lnTo>
                  <a:pt x="969391" y="79551"/>
                </a:lnTo>
                <a:lnTo>
                  <a:pt x="1163088" y="192518"/>
                </a:lnTo>
                <a:lnTo>
                  <a:pt x="1226566" y="155497"/>
                </a:lnTo>
                <a:lnTo>
                  <a:pt x="1248156" y="155497"/>
                </a:lnTo>
                <a:lnTo>
                  <a:pt x="1248156" y="149655"/>
                </a:lnTo>
                <a:lnTo>
                  <a:pt x="1259662" y="149655"/>
                </a:lnTo>
                <a:lnTo>
                  <a:pt x="1012571" y="5510"/>
                </a:lnTo>
                <a:lnTo>
                  <a:pt x="996475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74715" y="1413002"/>
            <a:ext cx="1960117" cy="12818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06208" y="2694813"/>
            <a:ext cx="385445" cy="648335"/>
          </a:xfrm>
          <a:custGeom>
            <a:avLst/>
            <a:gdLst/>
            <a:ahLst/>
            <a:cxnLst/>
            <a:rect l="l" t="t" r="r" b="b"/>
            <a:pathLst>
              <a:path w="385445" h="648335">
                <a:moveTo>
                  <a:pt x="37044" y="263475"/>
                </a:moveTo>
                <a:lnTo>
                  <a:pt x="20931" y="268986"/>
                </a:lnTo>
                <a:lnTo>
                  <a:pt x="8223" y="280314"/>
                </a:lnTo>
                <a:lnTo>
                  <a:pt x="1087" y="295132"/>
                </a:lnTo>
                <a:lnTo>
                  <a:pt x="0" y="311544"/>
                </a:lnTo>
                <a:lnTo>
                  <a:pt x="5437" y="327660"/>
                </a:lnTo>
                <a:lnTo>
                  <a:pt x="192508" y="648208"/>
                </a:lnTo>
                <a:lnTo>
                  <a:pt x="242092" y="563245"/>
                </a:lnTo>
                <a:lnTo>
                  <a:pt x="149709" y="563245"/>
                </a:lnTo>
                <a:lnTo>
                  <a:pt x="149641" y="404556"/>
                </a:lnTo>
                <a:lnTo>
                  <a:pt x="79478" y="284352"/>
                </a:lnTo>
                <a:lnTo>
                  <a:pt x="68222" y="271647"/>
                </a:lnTo>
                <a:lnTo>
                  <a:pt x="53443" y="264525"/>
                </a:lnTo>
                <a:lnTo>
                  <a:pt x="37044" y="263475"/>
                </a:lnTo>
                <a:close/>
              </a:path>
              <a:path w="385445" h="648335">
                <a:moveTo>
                  <a:pt x="149709" y="404672"/>
                </a:moveTo>
                <a:lnTo>
                  <a:pt x="149709" y="563245"/>
                </a:lnTo>
                <a:lnTo>
                  <a:pt x="235434" y="563245"/>
                </a:lnTo>
                <a:lnTo>
                  <a:pt x="235434" y="541527"/>
                </a:lnTo>
                <a:lnTo>
                  <a:pt x="155551" y="541527"/>
                </a:lnTo>
                <a:lnTo>
                  <a:pt x="192556" y="478077"/>
                </a:lnTo>
                <a:lnTo>
                  <a:pt x="149709" y="404672"/>
                </a:lnTo>
                <a:close/>
              </a:path>
              <a:path w="385445" h="648335">
                <a:moveTo>
                  <a:pt x="348097" y="263475"/>
                </a:moveTo>
                <a:lnTo>
                  <a:pt x="331684" y="264525"/>
                </a:lnTo>
                <a:lnTo>
                  <a:pt x="316866" y="271647"/>
                </a:lnTo>
                <a:lnTo>
                  <a:pt x="305538" y="284352"/>
                </a:lnTo>
                <a:lnTo>
                  <a:pt x="235434" y="404556"/>
                </a:lnTo>
                <a:lnTo>
                  <a:pt x="235434" y="563245"/>
                </a:lnTo>
                <a:lnTo>
                  <a:pt x="242092" y="563245"/>
                </a:lnTo>
                <a:lnTo>
                  <a:pt x="379579" y="327660"/>
                </a:lnTo>
                <a:lnTo>
                  <a:pt x="385089" y="311544"/>
                </a:lnTo>
                <a:lnTo>
                  <a:pt x="384040" y="295132"/>
                </a:lnTo>
                <a:lnTo>
                  <a:pt x="376918" y="280314"/>
                </a:lnTo>
                <a:lnTo>
                  <a:pt x="364212" y="268986"/>
                </a:lnTo>
                <a:lnTo>
                  <a:pt x="348097" y="263475"/>
                </a:lnTo>
                <a:close/>
              </a:path>
              <a:path w="385445" h="648335">
                <a:moveTo>
                  <a:pt x="192556" y="478077"/>
                </a:moveTo>
                <a:lnTo>
                  <a:pt x="155551" y="541527"/>
                </a:lnTo>
                <a:lnTo>
                  <a:pt x="229592" y="541527"/>
                </a:lnTo>
                <a:lnTo>
                  <a:pt x="192556" y="478077"/>
                </a:lnTo>
                <a:close/>
              </a:path>
              <a:path w="385445" h="648335">
                <a:moveTo>
                  <a:pt x="235434" y="404556"/>
                </a:moveTo>
                <a:lnTo>
                  <a:pt x="192556" y="478077"/>
                </a:lnTo>
                <a:lnTo>
                  <a:pt x="229592" y="541527"/>
                </a:lnTo>
                <a:lnTo>
                  <a:pt x="235434" y="541527"/>
                </a:lnTo>
                <a:lnTo>
                  <a:pt x="235434" y="404556"/>
                </a:lnTo>
                <a:close/>
              </a:path>
              <a:path w="385445" h="648335">
                <a:moveTo>
                  <a:pt x="235434" y="0"/>
                </a:moveTo>
                <a:lnTo>
                  <a:pt x="149709" y="0"/>
                </a:lnTo>
                <a:lnTo>
                  <a:pt x="149709" y="404672"/>
                </a:lnTo>
                <a:lnTo>
                  <a:pt x="192556" y="478077"/>
                </a:lnTo>
                <a:lnTo>
                  <a:pt x="235366" y="404672"/>
                </a:lnTo>
                <a:lnTo>
                  <a:pt x="235434" y="0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310510" y="3901694"/>
            <a:ext cx="1294765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latin typeface="Arial"/>
                <a:cs typeface="Arial"/>
              </a:rPr>
              <a:t>Odzież,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buty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884034" y="2768853"/>
            <a:ext cx="1764664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latin typeface="Arial"/>
                <a:cs typeface="Arial"/>
              </a:rPr>
              <a:t>Środki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transportu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906773" y="4017860"/>
            <a:ext cx="4869307" cy="10787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2000" y="449579"/>
            <a:ext cx="7955280" cy="1646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</a:pPr>
            <a:r>
              <a:rPr sz="3600" spc="-25" dirty="0"/>
              <a:t>Trzymanie </a:t>
            </a:r>
            <a:r>
              <a:rPr sz="3600" spc="-10" dirty="0"/>
              <a:t>drobiu </a:t>
            </a:r>
            <a:r>
              <a:rPr sz="3600" spc="-5" dirty="0"/>
              <a:t>w zamknięciu </a:t>
            </a:r>
            <a:r>
              <a:rPr sz="3600" spc="-10" dirty="0"/>
              <a:t>zmniejsza  </a:t>
            </a:r>
            <a:r>
              <a:rPr sz="3600" spc="-25" dirty="0"/>
              <a:t>ryzyko </a:t>
            </a:r>
            <a:r>
              <a:rPr sz="3600" spc="-15" dirty="0"/>
              <a:t>wprowadzenia </a:t>
            </a:r>
            <a:r>
              <a:rPr sz="3600" dirty="0"/>
              <a:t>wirusa, ale nie  eliminuje </a:t>
            </a:r>
            <a:r>
              <a:rPr sz="3600" spc="-15" dirty="0"/>
              <a:t>go</a:t>
            </a:r>
            <a:r>
              <a:rPr sz="3600" spc="-85" dirty="0"/>
              <a:t> </a:t>
            </a:r>
            <a:r>
              <a:rPr sz="3600" spc="-10" dirty="0"/>
              <a:t>całkowicie: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762001" y="2362200"/>
            <a:ext cx="7680630" cy="41857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720" algn="l"/>
                <a:tab pos="1593850" algn="l"/>
              </a:tabLst>
            </a:pPr>
            <a:r>
              <a:rPr sz="3600" dirty="0">
                <a:latin typeface="Calibri"/>
                <a:cs typeface="Calibri"/>
              </a:rPr>
              <a:t>Wirus	</a:t>
            </a:r>
            <a:r>
              <a:rPr sz="3600" spc="-20" dirty="0">
                <a:latin typeface="Calibri"/>
                <a:cs typeface="Calibri"/>
              </a:rPr>
              <a:t>łatwo </a:t>
            </a:r>
            <a:r>
              <a:rPr sz="3600" spc="-35" dirty="0">
                <a:latin typeface="Calibri"/>
                <a:cs typeface="Calibri"/>
              </a:rPr>
              <a:t>może </a:t>
            </a:r>
            <a:r>
              <a:rPr sz="3600" spc="-20" dirty="0">
                <a:latin typeface="Calibri"/>
                <a:cs typeface="Calibri"/>
              </a:rPr>
              <a:t>być </a:t>
            </a:r>
            <a:r>
              <a:rPr sz="3600" spc="-15" dirty="0">
                <a:latin typeface="Calibri"/>
                <a:cs typeface="Calibri"/>
              </a:rPr>
              <a:t>przeniesiony </a:t>
            </a:r>
            <a:r>
              <a:rPr sz="3600" spc="-5" dirty="0">
                <a:latin typeface="Calibri"/>
                <a:cs typeface="Calibri"/>
              </a:rPr>
              <a:t>na</a:t>
            </a:r>
            <a:endParaRPr sz="3600" dirty="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</a:pPr>
            <a:r>
              <a:rPr sz="3600" spc="-40" dirty="0">
                <a:latin typeface="Calibri"/>
                <a:cs typeface="Calibri"/>
              </a:rPr>
              <a:t>odzieży, </a:t>
            </a:r>
            <a:r>
              <a:rPr sz="3600" spc="-10" dirty="0">
                <a:latin typeface="Calibri"/>
                <a:cs typeface="Calibri"/>
              </a:rPr>
              <a:t>sprzęcie, </a:t>
            </a:r>
            <a:r>
              <a:rPr sz="3600" spc="-35" dirty="0">
                <a:latin typeface="Calibri"/>
                <a:cs typeface="Calibri"/>
              </a:rPr>
              <a:t>za </a:t>
            </a:r>
            <a:r>
              <a:rPr sz="3600" spc="-10" dirty="0">
                <a:latin typeface="Calibri"/>
                <a:cs typeface="Calibri"/>
              </a:rPr>
              <a:t>pośrednictwem</a:t>
            </a:r>
            <a:r>
              <a:rPr sz="3600" spc="5" dirty="0">
                <a:latin typeface="Calibri"/>
                <a:cs typeface="Calibri"/>
              </a:rPr>
              <a:t> </a:t>
            </a:r>
            <a:r>
              <a:rPr sz="3600" spc="-15" dirty="0">
                <a:latin typeface="Calibri"/>
                <a:cs typeface="Calibri"/>
              </a:rPr>
              <a:t>paszy</a:t>
            </a:r>
            <a:endParaRPr sz="3600" dirty="0">
              <a:latin typeface="Calibri"/>
              <a:cs typeface="Calibri"/>
            </a:endParaRPr>
          </a:p>
          <a:p>
            <a:pPr marL="299085" indent="-286385">
              <a:lnSpc>
                <a:spcPct val="100000"/>
              </a:lnSpc>
              <a:buFont typeface="Arial"/>
              <a:buChar char="•"/>
              <a:tabLst>
                <a:tab pos="299720" algn="l"/>
              </a:tabLst>
            </a:pPr>
            <a:r>
              <a:rPr sz="3600" spc="-30" dirty="0">
                <a:latin typeface="Calibri"/>
                <a:cs typeface="Calibri"/>
              </a:rPr>
              <a:t>Wskazuje </a:t>
            </a:r>
            <a:r>
              <a:rPr sz="3600" spc="-5" dirty="0">
                <a:latin typeface="Calibri"/>
                <a:cs typeface="Calibri"/>
              </a:rPr>
              <a:t>się na </a:t>
            </a:r>
            <a:r>
              <a:rPr sz="3600" spc="-15" dirty="0">
                <a:latin typeface="Calibri"/>
                <a:cs typeface="Calibri"/>
              </a:rPr>
              <a:t>rolę</a:t>
            </a:r>
            <a:r>
              <a:rPr sz="3600" spc="-25" dirty="0">
                <a:latin typeface="Calibri"/>
                <a:cs typeface="Calibri"/>
              </a:rPr>
              <a:t> wektorów</a:t>
            </a:r>
            <a:endParaRPr sz="3600" dirty="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</a:pPr>
            <a:r>
              <a:rPr sz="3600" spc="-10" dirty="0">
                <a:latin typeface="Calibri"/>
                <a:cs typeface="Calibri"/>
              </a:rPr>
              <a:t>mechanicznych: </a:t>
            </a:r>
            <a:r>
              <a:rPr sz="3600" spc="-85" dirty="0">
                <a:latin typeface="Calibri"/>
                <a:cs typeface="Calibri"/>
              </a:rPr>
              <a:t>psy, </a:t>
            </a:r>
            <a:r>
              <a:rPr sz="3600" spc="-80" dirty="0">
                <a:latin typeface="Calibri"/>
                <a:cs typeface="Calibri"/>
              </a:rPr>
              <a:t>koty,</a:t>
            </a:r>
            <a:r>
              <a:rPr sz="3600" spc="20" dirty="0">
                <a:latin typeface="Calibri"/>
                <a:cs typeface="Calibri"/>
              </a:rPr>
              <a:t> </a:t>
            </a:r>
            <a:r>
              <a:rPr sz="3600" spc="-20" dirty="0" err="1" smtClean="0">
                <a:latin typeface="Calibri"/>
                <a:cs typeface="Calibri"/>
              </a:rPr>
              <a:t>gryzonie</a:t>
            </a:r>
            <a:endParaRPr lang="pl-PL" sz="3600" spc="-20" dirty="0" smtClean="0">
              <a:latin typeface="Calibri"/>
              <a:cs typeface="Calibri"/>
            </a:endParaRPr>
          </a:p>
          <a:p>
            <a:pPr marL="819785">
              <a:lnSpc>
                <a:spcPct val="100000"/>
              </a:lnSpc>
            </a:pPr>
            <a:endParaRPr lang="pl-PL" sz="3800" dirty="0">
              <a:latin typeface="Times New Roman"/>
              <a:cs typeface="Times New Roman"/>
            </a:endParaRPr>
          </a:p>
          <a:p>
            <a:pPr marL="819785">
              <a:lnSpc>
                <a:spcPct val="100000"/>
              </a:lnSpc>
            </a:pPr>
            <a:r>
              <a:rPr sz="5400" b="1" dirty="0" smtClean="0">
                <a:solidFill>
                  <a:srgbClr val="FF0000"/>
                </a:solidFill>
                <a:latin typeface="Eras Bold ITC"/>
                <a:cs typeface="Eras Bold ITC"/>
              </a:rPr>
              <a:t>BIOASEKURACJA!!!</a:t>
            </a:r>
            <a:endParaRPr sz="5400" dirty="0">
              <a:latin typeface="Eras Bold ITC"/>
              <a:cs typeface="Eras Bold IT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2583" rIns="0" bIns="0" rtlCol="0">
            <a:spAutoFit/>
          </a:bodyPr>
          <a:lstStyle/>
          <a:p>
            <a:pPr marL="1713230">
              <a:lnSpc>
                <a:spcPct val="100000"/>
              </a:lnSpc>
            </a:pPr>
            <a:r>
              <a:rPr sz="4800" b="0" spc="-5" dirty="0">
                <a:latin typeface="Calibri"/>
                <a:cs typeface="Calibri"/>
              </a:rPr>
              <a:t>H5N8 </a:t>
            </a:r>
            <a:r>
              <a:rPr sz="4800" b="0" dirty="0">
                <a:latin typeface="Calibri"/>
                <a:cs typeface="Calibri"/>
              </a:rPr>
              <a:t>u </a:t>
            </a:r>
            <a:r>
              <a:rPr sz="4800" b="0" spc="-20" dirty="0">
                <a:latin typeface="Calibri"/>
                <a:cs typeface="Calibri"/>
              </a:rPr>
              <a:t>drobiu </a:t>
            </a:r>
            <a:r>
              <a:rPr sz="4800" b="0" dirty="0">
                <a:latin typeface="Calibri"/>
                <a:cs typeface="Calibri"/>
              </a:rPr>
              <a:t>- </a:t>
            </a:r>
            <a:r>
              <a:rPr sz="4800" b="0" spc="5" dirty="0">
                <a:latin typeface="Calibri"/>
                <a:cs typeface="Calibri"/>
              </a:rPr>
              <a:t>2016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65494" y="1307591"/>
            <a:ext cx="2403475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605280" algn="l"/>
                <a:tab pos="2082164" algn="l"/>
              </a:tabLst>
            </a:pPr>
            <a:r>
              <a:rPr lang="pl-PL" sz="2400" spc="-5" dirty="0" smtClean="0">
                <a:latin typeface="Calibri"/>
                <a:cs typeface="Calibri"/>
              </a:rPr>
              <a:t>P</a:t>
            </a:r>
            <a:r>
              <a:rPr sz="2400" spc="-5" dirty="0" err="1" smtClean="0">
                <a:latin typeface="Calibri"/>
                <a:cs typeface="Calibri"/>
              </a:rPr>
              <a:t>ań</a:t>
            </a:r>
            <a:r>
              <a:rPr sz="2400" spc="-30" dirty="0" err="1" smtClean="0">
                <a:latin typeface="Calibri"/>
                <a:cs typeface="Calibri"/>
              </a:rPr>
              <a:t>s</a:t>
            </a:r>
            <a:r>
              <a:rPr sz="2400" dirty="0" err="1" smtClean="0">
                <a:latin typeface="Calibri"/>
                <a:cs typeface="Calibri"/>
              </a:rPr>
              <a:t>t</a:t>
            </a:r>
            <a:r>
              <a:rPr sz="2400" spc="-25" dirty="0" err="1" smtClean="0">
                <a:latin typeface="Calibri"/>
                <a:cs typeface="Calibri"/>
              </a:rPr>
              <a:t>w</a:t>
            </a:r>
            <a:r>
              <a:rPr sz="2400" spc="-10" dirty="0" err="1" smtClean="0">
                <a:latin typeface="Calibri"/>
                <a:cs typeface="Calibri"/>
              </a:rPr>
              <a:t>a</a:t>
            </a:r>
            <a:r>
              <a:rPr sz="2400" spc="-5" dirty="0" err="1" smtClean="0">
                <a:latin typeface="Calibri"/>
                <a:cs typeface="Calibri"/>
              </a:rPr>
              <a:t>ch</a:t>
            </a:r>
            <a:r>
              <a:rPr lang="pl-PL" sz="2400" spc="-5" dirty="0" smtClean="0">
                <a:latin typeface="Calibri"/>
                <a:cs typeface="Calibri"/>
              </a:rPr>
              <a:t>:</a:t>
            </a:r>
            <a:r>
              <a:rPr sz="2400" dirty="0">
                <a:latin typeface="Calibri"/>
                <a:cs typeface="Calibri"/>
              </a:rPr>
              <a:t>	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86334" y="1307591"/>
            <a:ext cx="594614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  <a:tab pos="1475740" algn="l"/>
                <a:tab pos="2428240" algn="l"/>
                <a:tab pos="3690620" algn="l"/>
                <a:tab pos="4167504" algn="l"/>
              </a:tabLst>
            </a:pPr>
            <a:r>
              <a:rPr sz="2400" dirty="0">
                <a:latin typeface="Calibri"/>
                <a:cs typeface="Calibri"/>
              </a:rPr>
              <a:t>Wiru</a:t>
            </a:r>
            <a:r>
              <a:rPr sz="2400" spc="-50" dirty="0">
                <a:latin typeface="Calibri"/>
                <a:cs typeface="Calibri"/>
              </a:rPr>
              <a:t>s</a:t>
            </a:r>
            <a:r>
              <a:rPr sz="2400" dirty="0">
                <a:latin typeface="Calibri"/>
                <a:cs typeface="Calibri"/>
              </a:rPr>
              <a:t>y	H</a:t>
            </a:r>
            <a:r>
              <a:rPr sz="2400" spc="-20" dirty="0">
                <a:latin typeface="Calibri"/>
                <a:cs typeface="Calibri"/>
              </a:rPr>
              <a:t>5</a:t>
            </a:r>
            <a:r>
              <a:rPr sz="2400" spc="-5" dirty="0">
                <a:latin typeface="Calibri"/>
                <a:cs typeface="Calibri"/>
              </a:rPr>
              <a:t>N</a:t>
            </a:r>
            <a:r>
              <a:rPr sz="2400" dirty="0">
                <a:latin typeface="Calibri"/>
                <a:cs typeface="Calibri"/>
              </a:rPr>
              <a:t>8	</a:t>
            </a:r>
            <a:r>
              <a:rPr sz="2400" spc="10" dirty="0">
                <a:latin typeface="Calibri"/>
                <a:cs typeface="Calibri"/>
              </a:rPr>
              <a:t>w</a:t>
            </a:r>
            <a:r>
              <a:rPr sz="2400" dirty="0">
                <a:latin typeface="Calibri"/>
                <a:cs typeface="Calibri"/>
              </a:rPr>
              <a:t>yk</a:t>
            </a:r>
            <a:r>
              <a:rPr sz="2400" spc="15" dirty="0">
                <a:latin typeface="Calibri"/>
                <a:cs typeface="Calibri"/>
              </a:rPr>
              <a:t>ry</a:t>
            </a:r>
            <a:r>
              <a:rPr sz="2400" spc="-40" dirty="0">
                <a:latin typeface="Calibri"/>
                <a:cs typeface="Calibri"/>
              </a:rPr>
              <a:t>t</a:t>
            </a:r>
            <a:r>
              <a:rPr sz="2400" dirty="0">
                <a:latin typeface="Calibri"/>
                <a:cs typeface="Calibri"/>
              </a:rPr>
              <a:t>o	w	</a:t>
            </a:r>
            <a:r>
              <a:rPr sz="2400" spc="-5" dirty="0" err="1" smtClean="0">
                <a:latin typeface="Calibri"/>
                <a:cs typeface="Calibri"/>
              </a:rPr>
              <a:t>na</a:t>
            </a:r>
            <a:r>
              <a:rPr sz="2400" spc="-30" dirty="0" err="1" smtClean="0">
                <a:latin typeface="Calibri"/>
                <a:cs typeface="Calibri"/>
              </a:rPr>
              <a:t>s</a:t>
            </a:r>
            <a:r>
              <a:rPr sz="2400" spc="-25" dirty="0" err="1" smtClean="0">
                <a:latin typeface="Calibri"/>
                <a:cs typeface="Calibri"/>
              </a:rPr>
              <a:t>t</a:t>
            </a:r>
            <a:r>
              <a:rPr sz="2400" spc="-5" dirty="0" err="1" smtClean="0">
                <a:latin typeface="Calibri"/>
                <a:cs typeface="Calibri"/>
              </a:rPr>
              <a:t>ępuj</a:t>
            </a:r>
            <a:r>
              <a:rPr sz="2400" dirty="0" err="1" smtClean="0">
                <a:latin typeface="Calibri"/>
                <a:cs typeface="Calibri"/>
              </a:rPr>
              <a:t>ąc</a:t>
            </a:r>
            <a:r>
              <a:rPr sz="2400" spc="-35" dirty="0" err="1" smtClean="0">
                <a:latin typeface="Calibri"/>
                <a:cs typeface="Calibri"/>
              </a:rPr>
              <a:t>y</a:t>
            </a:r>
            <a:r>
              <a:rPr sz="2400" spc="-5" dirty="0" err="1" smtClean="0">
                <a:latin typeface="Calibri"/>
                <a:cs typeface="Calibri"/>
              </a:rPr>
              <a:t>ch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6334" y="2405126"/>
            <a:ext cx="8585835" cy="40780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1150" indent="-298450">
              <a:lnSpc>
                <a:spcPct val="100000"/>
              </a:lnSpc>
              <a:buClr>
                <a:srgbClr val="000000"/>
              </a:buClr>
              <a:buFont typeface="Calibri"/>
              <a:buChar char="-"/>
              <a:tabLst>
                <a:tab pos="311150" algn="l"/>
                <a:tab pos="311785" algn="l"/>
              </a:tabLst>
            </a:pPr>
            <a:r>
              <a:rPr sz="2400" b="1" spc="-45" dirty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WĘGRY:</a:t>
            </a:r>
            <a:r>
              <a:rPr sz="2400" b="1" spc="-4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lang="pl-PL" sz="2400" spc="-5" dirty="0">
                <a:latin typeface="Calibri"/>
                <a:cs typeface="Calibri"/>
              </a:rPr>
              <a:t> </a:t>
            </a:r>
            <a:r>
              <a:rPr lang="pl-PL" sz="2400" spc="-5" dirty="0" smtClean="0">
                <a:latin typeface="Calibri"/>
                <a:cs typeface="Calibri"/>
              </a:rPr>
              <a:t>218</a:t>
            </a:r>
            <a:r>
              <a:rPr sz="2400" spc="-25" dirty="0" smtClean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ognisk</a:t>
            </a:r>
            <a:endParaRPr sz="24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sz="2400" b="1" spc="-25" dirty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NIEMCY</a:t>
            </a:r>
            <a:r>
              <a:rPr sz="2400" b="1" spc="-25" dirty="0">
                <a:solidFill>
                  <a:srgbClr val="6F2F9F"/>
                </a:solidFill>
                <a:latin typeface="Calibri"/>
                <a:cs typeface="Calibri"/>
              </a:rPr>
              <a:t>: </a:t>
            </a:r>
            <a:r>
              <a:rPr lang="pl-PL" sz="2400" spc="-5" dirty="0" smtClean="0">
                <a:latin typeface="Calibri"/>
                <a:cs typeface="Calibri"/>
              </a:rPr>
              <a:t>22</a:t>
            </a:r>
            <a:r>
              <a:rPr sz="2400" spc="-50" dirty="0" smtClean="0">
                <a:latin typeface="Calibri"/>
                <a:cs typeface="Calibri"/>
              </a:rPr>
              <a:t> </a:t>
            </a:r>
            <a:r>
              <a:rPr sz="2400" spc="-10" dirty="0" err="1" smtClean="0">
                <a:latin typeface="Calibri"/>
                <a:cs typeface="Calibri"/>
              </a:rPr>
              <a:t>ognisk</a:t>
            </a:r>
            <a:r>
              <a:rPr lang="pl-PL" sz="2400" spc="-10" dirty="0" smtClean="0">
                <a:latin typeface="Calibri"/>
                <a:cs typeface="Calibri"/>
              </a:rPr>
              <a:t>a</a:t>
            </a:r>
            <a:endParaRPr sz="24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sz="2400" b="1" spc="-10" dirty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AUSTRIA:</a:t>
            </a:r>
            <a:r>
              <a:rPr sz="2400" b="1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1</a:t>
            </a:r>
            <a:r>
              <a:rPr sz="2400" spc="-9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ognisko</a:t>
            </a:r>
            <a:endParaRPr sz="24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sz="2400" b="1" spc="-15" dirty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DANIA</a:t>
            </a:r>
            <a:r>
              <a:rPr sz="2400" b="1" spc="-15" dirty="0">
                <a:solidFill>
                  <a:srgbClr val="6F2F9F"/>
                </a:solidFill>
                <a:latin typeface="Calibri"/>
                <a:cs typeface="Calibri"/>
              </a:rPr>
              <a:t>: </a:t>
            </a:r>
            <a:r>
              <a:rPr sz="2400" dirty="0">
                <a:latin typeface="Calibri"/>
                <a:cs typeface="Calibri"/>
              </a:rPr>
              <a:t>1</a:t>
            </a:r>
            <a:r>
              <a:rPr sz="2400" spc="-6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ognisko</a:t>
            </a:r>
            <a:endParaRPr sz="24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sz="2400" b="1" spc="-15" dirty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SZWECJA</a:t>
            </a:r>
            <a:r>
              <a:rPr sz="2400" b="1" spc="-15" dirty="0">
                <a:solidFill>
                  <a:srgbClr val="6F2F9F"/>
                </a:solidFill>
                <a:latin typeface="Calibri"/>
                <a:cs typeface="Calibri"/>
              </a:rPr>
              <a:t>: </a:t>
            </a:r>
            <a:r>
              <a:rPr sz="2400" dirty="0">
                <a:latin typeface="Calibri"/>
                <a:cs typeface="Calibri"/>
              </a:rPr>
              <a:t>1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0" dirty="0" err="1" smtClean="0">
                <a:latin typeface="Calibri"/>
                <a:cs typeface="Calibri"/>
              </a:rPr>
              <a:t>ognisko</a:t>
            </a:r>
            <a:endParaRPr lang="pl-PL" sz="2400" spc="-20" dirty="0" smtClean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lang="pl-PL" sz="2400" b="1" spc="-20" dirty="0" smtClean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FRANCJA</a:t>
            </a:r>
            <a:r>
              <a:rPr lang="pl-PL" sz="2400" spc="-20" dirty="0" smtClean="0">
                <a:latin typeface="Calibri"/>
                <a:cs typeface="Calibri"/>
              </a:rPr>
              <a:t> : 100 ognisk</a:t>
            </a: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lang="pl-PL" sz="2400" b="1" spc="-20" dirty="0" smtClean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HOLANDIA</a:t>
            </a:r>
            <a:r>
              <a:rPr lang="pl-PL" sz="2400" spc="-20" dirty="0" smtClean="0">
                <a:latin typeface="Calibri"/>
                <a:cs typeface="Calibri"/>
              </a:rPr>
              <a:t>  : 9 ognisk</a:t>
            </a: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lang="pl-PL" sz="2400" b="1" spc="-20" dirty="0" smtClean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WIELKA BRYTANIA</a:t>
            </a:r>
            <a:r>
              <a:rPr lang="pl-PL" sz="2400" spc="-20" dirty="0" smtClean="0">
                <a:latin typeface="Calibri"/>
                <a:cs typeface="Calibri"/>
              </a:rPr>
              <a:t>: 8 ognisk</a:t>
            </a: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lang="pl-PL" sz="2400" b="1" spc="-20" dirty="0" smtClean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RUMUNIA</a:t>
            </a:r>
            <a:r>
              <a:rPr lang="pl-PL" sz="2400" spc="-20" dirty="0" smtClean="0">
                <a:latin typeface="Calibri"/>
                <a:cs typeface="Calibri"/>
              </a:rPr>
              <a:t> : 1 ognisko</a:t>
            </a:r>
          </a:p>
          <a:p>
            <a:pPr marL="355600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lang="pl-PL" sz="2400" b="1" spc="-20" dirty="0" smtClean="0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SŁOWACJA</a:t>
            </a:r>
            <a:r>
              <a:rPr lang="pl-PL" sz="2400" spc="-20" dirty="0" smtClean="0">
                <a:latin typeface="Calibri"/>
                <a:cs typeface="Calibri"/>
              </a:rPr>
              <a:t>: 1 ognisko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5921" y="30226"/>
            <a:ext cx="7852156" cy="492443"/>
          </a:xfrm>
        </p:spPr>
        <p:txBody>
          <a:bodyPr/>
          <a:lstStyle/>
          <a:p>
            <a:r>
              <a:rPr lang="pl-PL" dirty="0" smtClean="0"/>
              <a:t>MOŻLIWOŚCI I PROBLEMY PRZY ZWALCZANIU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30200" y="1248536"/>
            <a:ext cx="8483600" cy="4739759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sz="2800" dirty="0" smtClean="0"/>
              <a:t>Mobilizacja wszystkich służb, które będą </a:t>
            </a:r>
          </a:p>
          <a:p>
            <a:r>
              <a:rPr lang="pl-PL" sz="2800" dirty="0"/>
              <a:t> </a:t>
            </a:r>
            <a:r>
              <a:rPr lang="pl-PL" sz="2800" dirty="0" smtClean="0"/>
              <a:t>   współdziałać przy zwalczaniu choroby z</a:t>
            </a:r>
          </a:p>
          <a:p>
            <a:r>
              <a:rPr lang="pl-PL" sz="2800" dirty="0"/>
              <a:t> </a:t>
            </a:r>
            <a:r>
              <a:rPr lang="pl-PL" sz="2800" dirty="0" smtClean="0"/>
              <a:t>   Inspekcją weterynaryjną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sz="2800" dirty="0" smtClean="0"/>
              <a:t>Wydanie odpowiednich rozporządzeń i decyzji administracyjnych </a:t>
            </a:r>
            <a:endParaRPr lang="pl-PL" sz="2800" i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sz="2800" i="1" dirty="0" smtClean="0"/>
              <a:t>Wąskie gardła: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pl-PL" sz="2800" dirty="0" smtClean="0"/>
              <a:t>Ludzie potrzebni do wynoszenia zwłok ptaków z kurników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pl-PL" sz="2800" dirty="0" smtClean="0"/>
              <a:t>Zakłady utylizacyjne (ograniczone możliwości przerobowe, zakłady prywatne, które mogą odmówić przyjęcia padliny)</a:t>
            </a:r>
            <a:endParaRPr lang="pl-PL" sz="2800" dirty="0"/>
          </a:p>
        </p:txBody>
      </p:sp>
      <p:sp>
        <p:nvSpPr>
          <p:cNvPr id="4" name="Nawias klamrowy zamykający 3"/>
          <p:cNvSpPr/>
          <p:nvPr/>
        </p:nvSpPr>
        <p:spPr>
          <a:xfrm>
            <a:off x="6705600" y="1288093"/>
            <a:ext cx="1600200" cy="19812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8213434" y="2094027"/>
            <a:ext cx="1861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6"/>
                </a:solidFill>
              </a:rPr>
              <a:t>CZAS!</a:t>
            </a:r>
            <a:endParaRPr lang="pl-PL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796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6225" rIns="0" bIns="0" rtlCol="0">
            <a:spAutoFit/>
          </a:bodyPr>
          <a:lstStyle/>
          <a:p>
            <a:pPr marL="580390">
              <a:lnSpc>
                <a:spcPct val="100000"/>
              </a:lnSpc>
            </a:pPr>
            <a:r>
              <a:rPr sz="2800" spc="-10" dirty="0"/>
              <a:t>Przebieg kliniczny dotychczasowych</a:t>
            </a:r>
            <a:r>
              <a:rPr sz="2800" spc="40" dirty="0"/>
              <a:t> </a:t>
            </a:r>
            <a:r>
              <a:rPr sz="2800" spc="-15" dirty="0"/>
              <a:t>przypadków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330200" y="1295146"/>
            <a:ext cx="8315325" cy="5149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marR="52069" indent="-286385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400" spc="-5" dirty="0">
                <a:latin typeface="Calibri"/>
                <a:cs typeface="Calibri"/>
              </a:rPr>
              <a:t>indeks </a:t>
            </a:r>
            <a:r>
              <a:rPr sz="2400" spc="-10" dirty="0">
                <a:latin typeface="Calibri"/>
                <a:cs typeface="Calibri"/>
              </a:rPr>
              <a:t>dożylnej </a:t>
            </a:r>
            <a:r>
              <a:rPr sz="2400" spc="-5" dirty="0">
                <a:latin typeface="Calibri"/>
                <a:cs typeface="Calibri"/>
              </a:rPr>
              <a:t>zjadliwości (IVPI) </a:t>
            </a:r>
            <a:r>
              <a:rPr sz="2400" spc="-15" dirty="0">
                <a:latin typeface="Calibri"/>
                <a:cs typeface="Calibri"/>
              </a:rPr>
              <a:t>osiąga </a:t>
            </a:r>
            <a:r>
              <a:rPr sz="2400" spc="-10" dirty="0">
                <a:latin typeface="Calibri"/>
                <a:cs typeface="Calibri"/>
              </a:rPr>
              <a:t>maksymalną wartość  </a:t>
            </a:r>
            <a:r>
              <a:rPr sz="2400" spc="-5" dirty="0">
                <a:latin typeface="Calibri"/>
                <a:cs typeface="Calibri"/>
              </a:rPr>
              <a:t>3.00: po </a:t>
            </a:r>
            <a:r>
              <a:rPr sz="2400" spc="-10" dirty="0">
                <a:latin typeface="Calibri"/>
                <a:cs typeface="Calibri"/>
              </a:rPr>
              <a:t>dożylnej </a:t>
            </a:r>
            <a:r>
              <a:rPr sz="2400" spc="-5" dirty="0">
                <a:latin typeface="Calibri"/>
                <a:cs typeface="Calibri"/>
              </a:rPr>
              <a:t>inokulacji </a:t>
            </a:r>
            <a:r>
              <a:rPr sz="2400" spc="-15" dirty="0">
                <a:latin typeface="Calibri"/>
                <a:cs typeface="Calibri"/>
              </a:rPr>
              <a:t>wszystkie </a:t>
            </a:r>
            <a:r>
              <a:rPr sz="2400" spc="-20" dirty="0">
                <a:latin typeface="Calibri"/>
                <a:cs typeface="Calibri"/>
              </a:rPr>
              <a:t>kurczęta </a:t>
            </a:r>
            <a:r>
              <a:rPr sz="2400" spc="-5" dirty="0">
                <a:latin typeface="Calibri"/>
                <a:cs typeface="Calibri"/>
              </a:rPr>
              <a:t>padają </a:t>
            </a:r>
            <a:r>
              <a:rPr sz="2400" dirty="0">
                <a:latin typeface="Calibri"/>
                <a:cs typeface="Calibri"/>
              </a:rPr>
              <a:t>w ciągu 24  </a:t>
            </a:r>
            <a:r>
              <a:rPr sz="2400" spc="-10" dirty="0">
                <a:latin typeface="Calibri"/>
                <a:cs typeface="Calibri"/>
              </a:rPr>
              <a:t>godzin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299085" marR="156210" indent="-286385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  <a:tab pos="1353820" algn="l"/>
              </a:tabLst>
            </a:pPr>
            <a:r>
              <a:rPr sz="2400" spc="-10" dirty="0">
                <a:latin typeface="Calibri"/>
                <a:cs typeface="Calibri"/>
              </a:rPr>
              <a:t>Informacje </a:t>
            </a:r>
            <a:r>
              <a:rPr sz="2400" spc="-15" dirty="0">
                <a:latin typeface="Calibri"/>
                <a:cs typeface="Calibri"/>
              </a:rPr>
              <a:t>terenowe </a:t>
            </a:r>
            <a:r>
              <a:rPr sz="2400" spc="-10" dirty="0">
                <a:latin typeface="Calibri"/>
                <a:cs typeface="Calibri"/>
              </a:rPr>
              <a:t>wskazują </a:t>
            </a:r>
            <a:r>
              <a:rPr sz="2400" spc="-5" dirty="0">
                <a:latin typeface="Calibri"/>
                <a:cs typeface="Calibri"/>
              </a:rPr>
              <a:t>na </a:t>
            </a:r>
            <a:r>
              <a:rPr sz="2400" spc="-15" dirty="0">
                <a:latin typeface="Calibri"/>
                <a:cs typeface="Calibri"/>
              </a:rPr>
              <a:t>zróżnicowaną, </a:t>
            </a:r>
            <a:r>
              <a:rPr sz="2400" dirty="0">
                <a:latin typeface="Calibri"/>
                <a:cs typeface="Calibri"/>
              </a:rPr>
              <a:t>jednak </a:t>
            </a:r>
            <a:r>
              <a:rPr sz="2400" spc="-5" dirty="0">
                <a:latin typeface="Calibri"/>
                <a:cs typeface="Calibri"/>
              </a:rPr>
              <a:t>na ogół  wysoką	</a:t>
            </a:r>
            <a:r>
              <a:rPr sz="2400" spc="-10" dirty="0">
                <a:latin typeface="Calibri"/>
                <a:cs typeface="Calibri"/>
              </a:rPr>
              <a:t>zachorowalność </a:t>
            </a:r>
            <a:r>
              <a:rPr sz="2400" dirty="0">
                <a:latin typeface="Calibri"/>
                <a:cs typeface="Calibri"/>
              </a:rPr>
              <a:t>i </a:t>
            </a:r>
            <a:r>
              <a:rPr sz="2400" spc="-5" dirty="0">
                <a:latin typeface="Calibri"/>
                <a:cs typeface="Calibri"/>
              </a:rPr>
              <a:t>śmiertelność u</a:t>
            </a:r>
            <a:r>
              <a:rPr sz="2400" spc="-7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drobiu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299085" marR="5080" indent="-286385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  <a:tab pos="3740150" algn="l"/>
              </a:tabLst>
            </a:pPr>
            <a:r>
              <a:rPr sz="2400" dirty="0">
                <a:latin typeface="Calibri"/>
                <a:cs typeface="Calibri"/>
              </a:rPr>
              <a:t>w </a:t>
            </a:r>
            <a:r>
              <a:rPr sz="2400" spc="-5" dirty="0">
                <a:latin typeface="Calibri"/>
                <a:cs typeface="Calibri"/>
              </a:rPr>
              <a:t>przeciwieństwie do wirusa </a:t>
            </a:r>
            <a:r>
              <a:rPr sz="2400" spc="-45" dirty="0">
                <a:latin typeface="Calibri"/>
                <a:cs typeface="Calibri"/>
              </a:rPr>
              <a:t>HPAI </a:t>
            </a:r>
            <a:r>
              <a:rPr sz="2400" dirty="0">
                <a:latin typeface="Calibri"/>
                <a:cs typeface="Calibri"/>
              </a:rPr>
              <a:t>H5N8 z </a:t>
            </a:r>
            <a:r>
              <a:rPr sz="2400" spc="-5" dirty="0">
                <a:latin typeface="Calibri"/>
                <a:cs typeface="Calibri"/>
              </a:rPr>
              <a:t>2014/15 </a:t>
            </a:r>
            <a:r>
              <a:rPr sz="2400" spc="-20" dirty="0">
                <a:latin typeface="Calibri"/>
                <a:cs typeface="Calibri"/>
              </a:rPr>
              <a:t>roku, </a:t>
            </a:r>
            <a:r>
              <a:rPr sz="2400" dirty="0">
                <a:latin typeface="Calibri"/>
                <a:cs typeface="Calibri"/>
              </a:rPr>
              <a:t>wirus  </a:t>
            </a:r>
            <a:r>
              <a:rPr sz="2400" spc="-15" dirty="0">
                <a:latin typeface="Calibri"/>
                <a:cs typeface="Calibri"/>
              </a:rPr>
              <a:t>tegoroczny </a:t>
            </a:r>
            <a:r>
              <a:rPr sz="2400" spc="-5" dirty="0">
                <a:latin typeface="Calibri"/>
                <a:cs typeface="Calibri"/>
              </a:rPr>
              <a:t>wywołuje wysoką </a:t>
            </a:r>
            <a:r>
              <a:rPr sz="2400" spc="-10" dirty="0">
                <a:latin typeface="Calibri"/>
                <a:cs typeface="Calibri"/>
              </a:rPr>
              <a:t>zachorowalność </a:t>
            </a:r>
            <a:r>
              <a:rPr sz="2400" dirty="0">
                <a:latin typeface="Calibri"/>
                <a:cs typeface="Calibri"/>
              </a:rPr>
              <a:t>i </a:t>
            </a:r>
            <a:r>
              <a:rPr sz="2400" spc="-5" dirty="0">
                <a:latin typeface="Calibri"/>
                <a:cs typeface="Calibri"/>
              </a:rPr>
              <a:t>śmiertelność  </a:t>
            </a:r>
            <a:r>
              <a:rPr sz="2400" spc="-15" dirty="0">
                <a:latin typeface="Calibri"/>
                <a:cs typeface="Calibri"/>
              </a:rPr>
              <a:t>również </a:t>
            </a:r>
            <a:r>
              <a:rPr sz="2400" spc="-5" dirty="0">
                <a:latin typeface="Calibri"/>
                <a:cs typeface="Calibri"/>
              </a:rPr>
              <a:t>u</a:t>
            </a:r>
            <a:r>
              <a:rPr sz="2400" spc="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drobiu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wodnego	</a:t>
            </a:r>
            <a:r>
              <a:rPr sz="2400" spc="-5" dirty="0">
                <a:latin typeface="Calibri"/>
                <a:cs typeface="Calibri"/>
              </a:rPr>
              <a:t>ok. 50% u </a:t>
            </a:r>
            <a:r>
              <a:rPr sz="2400" spc="-10" dirty="0">
                <a:latin typeface="Calibri"/>
                <a:cs typeface="Calibri"/>
              </a:rPr>
              <a:t>gęsi </a:t>
            </a:r>
            <a:r>
              <a:rPr sz="2400" dirty="0">
                <a:latin typeface="Calibri"/>
                <a:cs typeface="Calibri"/>
              </a:rPr>
              <a:t>i aż </a:t>
            </a:r>
            <a:r>
              <a:rPr sz="2400" spc="-5" dirty="0">
                <a:latin typeface="Calibri"/>
                <a:cs typeface="Calibri"/>
              </a:rPr>
              <a:t>do 100% u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kaczek)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299085" marR="73025" indent="-286385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400" spc="-10" dirty="0">
                <a:latin typeface="Calibri"/>
                <a:cs typeface="Calibri"/>
              </a:rPr>
              <a:t>Choroba prawie </a:t>
            </a:r>
            <a:r>
              <a:rPr sz="2400" spc="-30" dirty="0">
                <a:latin typeface="Calibri"/>
                <a:cs typeface="Calibri"/>
              </a:rPr>
              <a:t>zawsze </a:t>
            </a:r>
            <a:r>
              <a:rPr sz="2400" spc="-10" dirty="0">
                <a:latin typeface="Calibri"/>
                <a:cs typeface="Calibri"/>
              </a:rPr>
              <a:t>zaczyna </a:t>
            </a:r>
            <a:r>
              <a:rPr sz="2400" dirty="0">
                <a:latin typeface="Calibri"/>
                <a:cs typeface="Calibri"/>
              </a:rPr>
              <a:t>się </a:t>
            </a:r>
            <a:r>
              <a:rPr sz="2400" spc="-5" dirty="0">
                <a:latin typeface="Calibri"/>
                <a:cs typeface="Calibri"/>
              </a:rPr>
              <a:t>od </a:t>
            </a:r>
            <a:r>
              <a:rPr sz="2400" spc="-10" dirty="0">
                <a:latin typeface="Calibri"/>
                <a:cs typeface="Calibri"/>
              </a:rPr>
              <a:t>spadku pobierania paszy </a:t>
            </a:r>
            <a:r>
              <a:rPr sz="2400" dirty="0">
                <a:latin typeface="Calibri"/>
                <a:cs typeface="Calibri"/>
              </a:rPr>
              <a:t>i  </a:t>
            </a:r>
            <a:r>
              <a:rPr sz="2400" spc="-40" dirty="0">
                <a:latin typeface="Calibri"/>
                <a:cs typeface="Calibri"/>
              </a:rPr>
              <a:t>wody, </a:t>
            </a:r>
            <a:r>
              <a:rPr sz="2400" spc="-20" dirty="0">
                <a:latin typeface="Calibri"/>
                <a:cs typeface="Calibri"/>
              </a:rPr>
              <a:t>spadków </a:t>
            </a:r>
            <a:r>
              <a:rPr sz="2400" dirty="0">
                <a:latin typeface="Calibri"/>
                <a:cs typeface="Calibri"/>
              </a:rPr>
              <a:t>nieśności, </a:t>
            </a:r>
            <a:r>
              <a:rPr sz="2400" spc="-5" dirty="0">
                <a:latin typeface="Calibri"/>
                <a:cs typeface="Calibri"/>
              </a:rPr>
              <a:t>po czym </a:t>
            </a:r>
            <a:r>
              <a:rPr sz="2400" spc="-10" dirty="0">
                <a:latin typeface="Calibri"/>
                <a:cs typeface="Calibri"/>
              </a:rPr>
              <a:t>następuje </a:t>
            </a:r>
            <a:r>
              <a:rPr sz="2400" dirty="0">
                <a:latin typeface="Calibri"/>
                <a:cs typeface="Calibri"/>
              </a:rPr>
              <a:t>znaczący </a:t>
            </a:r>
            <a:r>
              <a:rPr sz="2400" spc="-20" dirty="0">
                <a:latin typeface="Calibri"/>
                <a:cs typeface="Calibri"/>
              </a:rPr>
              <a:t>wzrost  </a:t>
            </a:r>
            <a:r>
              <a:rPr sz="2400" spc="-5" dirty="0">
                <a:latin typeface="Calibri"/>
                <a:cs typeface="Calibri"/>
              </a:rPr>
              <a:t>śmiertelności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8815" rIns="0" bIns="0" rtlCol="0">
            <a:spAutoFit/>
          </a:bodyPr>
          <a:lstStyle/>
          <a:p>
            <a:pPr marL="2073275">
              <a:lnSpc>
                <a:spcPct val="100000"/>
              </a:lnSpc>
            </a:pPr>
            <a:r>
              <a:rPr spc="-5" dirty="0"/>
              <a:t>Aspekt</a:t>
            </a:r>
            <a:r>
              <a:rPr spc="-75" dirty="0"/>
              <a:t> </a:t>
            </a:r>
            <a:r>
              <a:rPr spc="-15" dirty="0"/>
              <a:t>zoonotyczny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685" y="1579626"/>
            <a:ext cx="8871585" cy="38722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marR="771525" indent="-286385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800" spc="-5" dirty="0">
                <a:latin typeface="Calibri"/>
                <a:cs typeface="Calibri"/>
              </a:rPr>
              <a:t>jak </a:t>
            </a:r>
            <a:r>
              <a:rPr sz="2800" spc="-15" dirty="0">
                <a:latin typeface="Calibri"/>
                <a:cs typeface="Calibri"/>
              </a:rPr>
              <a:t>dotychczas </a:t>
            </a:r>
            <a:r>
              <a:rPr sz="2800" spc="-10" dirty="0">
                <a:latin typeface="Calibri"/>
                <a:cs typeface="Calibri"/>
              </a:rPr>
              <a:t>nie </a:t>
            </a:r>
            <a:r>
              <a:rPr sz="2800" spc="-20" dirty="0">
                <a:latin typeface="Calibri"/>
                <a:cs typeface="Calibri"/>
              </a:rPr>
              <a:t>stwierdzono </a:t>
            </a:r>
            <a:r>
              <a:rPr sz="2800" spc="-5" dirty="0">
                <a:latin typeface="Calibri"/>
                <a:cs typeface="Calibri"/>
              </a:rPr>
              <a:t>na świecie </a:t>
            </a:r>
            <a:r>
              <a:rPr sz="2800" u="heavy" spc="-5" dirty="0">
                <a:latin typeface="Calibri"/>
                <a:cs typeface="Calibri"/>
              </a:rPr>
              <a:t>ani </a:t>
            </a:r>
            <a:r>
              <a:rPr sz="2800" u="heavy" spc="-10" dirty="0">
                <a:latin typeface="Calibri"/>
                <a:cs typeface="Calibri"/>
              </a:rPr>
              <a:t>jednego  </a:t>
            </a:r>
            <a:r>
              <a:rPr sz="2800" u="heavy" spc="-15" dirty="0">
                <a:latin typeface="Calibri"/>
                <a:cs typeface="Calibri"/>
              </a:rPr>
              <a:t>przypadku </a:t>
            </a:r>
            <a:r>
              <a:rPr sz="2800" spc="-25" dirty="0">
                <a:latin typeface="Calibri"/>
                <a:cs typeface="Calibri"/>
              </a:rPr>
              <a:t>zakażenia </a:t>
            </a:r>
            <a:r>
              <a:rPr sz="2800" spc="-5" dirty="0">
                <a:latin typeface="Calibri"/>
                <a:cs typeface="Calibri"/>
              </a:rPr>
              <a:t>wirusem </a:t>
            </a:r>
            <a:r>
              <a:rPr sz="2800" spc="-30" dirty="0">
                <a:latin typeface="Calibri"/>
                <a:cs typeface="Calibri"/>
              </a:rPr>
              <a:t>HPAI/H5N8 </a:t>
            </a:r>
            <a:r>
              <a:rPr sz="2800" spc="-5" dirty="0">
                <a:latin typeface="Calibri"/>
                <a:cs typeface="Calibri"/>
              </a:rPr>
              <a:t>u</a:t>
            </a:r>
            <a:r>
              <a:rPr sz="2800" spc="2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człowieka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"/>
              <a:buChar char="•"/>
            </a:pPr>
            <a:endParaRPr sz="2900">
              <a:latin typeface="Times New Roman"/>
              <a:cs typeface="Times New Roman"/>
            </a:endParaRPr>
          </a:p>
          <a:p>
            <a:pPr marL="299085" marR="5080" indent="-286385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2800" spc="-20" dirty="0">
                <a:latin typeface="Calibri"/>
                <a:cs typeface="Calibri"/>
              </a:rPr>
              <a:t>przeprowadzone </a:t>
            </a:r>
            <a:r>
              <a:rPr sz="2800" spc="-10" dirty="0">
                <a:latin typeface="Calibri"/>
                <a:cs typeface="Calibri"/>
              </a:rPr>
              <a:t>badania </a:t>
            </a:r>
            <a:r>
              <a:rPr sz="2800" spc="-15" dirty="0">
                <a:latin typeface="Calibri"/>
                <a:cs typeface="Calibri"/>
              </a:rPr>
              <a:t>genetyczne </a:t>
            </a:r>
            <a:r>
              <a:rPr sz="2800" spc="-10" dirty="0">
                <a:latin typeface="Calibri"/>
                <a:cs typeface="Calibri"/>
              </a:rPr>
              <a:t>polskiego </a:t>
            </a:r>
            <a:r>
              <a:rPr sz="2800" spc="-20" dirty="0">
                <a:latin typeface="Calibri"/>
                <a:cs typeface="Calibri"/>
              </a:rPr>
              <a:t>izolatu  </a:t>
            </a:r>
            <a:r>
              <a:rPr sz="2800" spc="-10" dirty="0">
                <a:latin typeface="Calibri"/>
                <a:cs typeface="Calibri"/>
              </a:rPr>
              <a:t>H5N8 nad </a:t>
            </a:r>
            <a:r>
              <a:rPr sz="2800" spc="-55" dirty="0">
                <a:latin typeface="Calibri"/>
                <a:cs typeface="Calibri"/>
              </a:rPr>
              <a:t>tzw. </a:t>
            </a:r>
            <a:r>
              <a:rPr sz="2800" spc="-15" dirty="0">
                <a:latin typeface="Calibri"/>
                <a:cs typeface="Calibri"/>
              </a:rPr>
              <a:t>molekularnymi wskaźnikami przystosowania  </a:t>
            </a:r>
            <a:r>
              <a:rPr sz="2800" spc="-5" dirty="0">
                <a:latin typeface="Calibri"/>
                <a:cs typeface="Calibri"/>
              </a:rPr>
              <a:t>do </a:t>
            </a:r>
            <a:r>
              <a:rPr sz="2800" spc="-15" dirty="0">
                <a:latin typeface="Calibri"/>
                <a:cs typeface="Calibri"/>
              </a:rPr>
              <a:t>organizmu </a:t>
            </a:r>
            <a:r>
              <a:rPr sz="2800" spc="-5" dirty="0">
                <a:latin typeface="Calibri"/>
                <a:cs typeface="Calibri"/>
              </a:rPr>
              <a:t>ludzi </a:t>
            </a:r>
            <a:r>
              <a:rPr sz="2800" spc="-15" dirty="0">
                <a:latin typeface="Calibri"/>
                <a:cs typeface="Calibri"/>
              </a:rPr>
              <a:t>wskazują </a:t>
            </a:r>
            <a:r>
              <a:rPr sz="2800" spc="-5" dirty="0">
                <a:latin typeface="Calibri"/>
                <a:cs typeface="Calibri"/>
              </a:rPr>
              <a:t>na </a:t>
            </a:r>
            <a:r>
              <a:rPr sz="2800" b="1" spc="-5" dirty="0">
                <a:latin typeface="Calibri"/>
                <a:cs typeface="Calibri"/>
              </a:rPr>
              <a:t>typowy </a:t>
            </a:r>
            <a:r>
              <a:rPr sz="2800" b="1" spc="-10" dirty="0">
                <a:latin typeface="Calibri"/>
                <a:cs typeface="Calibri"/>
              </a:rPr>
              <a:t>profil  </a:t>
            </a:r>
            <a:r>
              <a:rPr sz="2800" b="1" spc="-20" dirty="0">
                <a:latin typeface="Calibri"/>
                <a:cs typeface="Calibri"/>
              </a:rPr>
              <a:t>charakterystyczny </a:t>
            </a:r>
            <a:r>
              <a:rPr sz="2800" b="1" spc="-5" dirty="0">
                <a:latin typeface="Calibri"/>
                <a:cs typeface="Calibri"/>
              </a:rPr>
              <a:t>dla wirusów </a:t>
            </a:r>
            <a:r>
              <a:rPr sz="2800" b="1" spc="-10" dirty="0">
                <a:latin typeface="Calibri"/>
                <a:cs typeface="Calibri"/>
              </a:rPr>
              <a:t>ptasich </a:t>
            </a:r>
            <a:r>
              <a:rPr sz="2800" b="1" dirty="0">
                <a:latin typeface="Calibri"/>
                <a:cs typeface="Calibri"/>
              </a:rPr>
              <a:t>i </a:t>
            </a:r>
            <a:r>
              <a:rPr sz="2800" b="1" spc="-20" dirty="0">
                <a:latin typeface="Calibri"/>
                <a:cs typeface="Calibri"/>
              </a:rPr>
              <a:t>brak głównych  </a:t>
            </a:r>
            <a:r>
              <a:rPr sz="2800" b="1" spc="-5" dirty="0">
                <a:latin typeface="Calibri"/>
                <a:cs typeface="Calibri"/>
              </a:rPr>
              <a:t>cech </a:t>
            </a:r>
            <a:r>
              <a:rPr sz="2800" b="1" spc="-20" dirty="0">
                <a:latin typeface="Calibri"/>
                <a:cs typeface="Calibri"/>
              </a:rPr>
              <a:t>przystosowawczych stwierdzanych </a:t>
            </a:r>
            <a:r>
              <a:rPr sz="2800" b="1" spc="-5" dirty="0">
                <a:latin typeface="Calibri"/>
                <a:cs typeface="Calibri"/>
              </a:rPr>
              <a:t>w </a:t>
            </a:r>
            <a:r>
              <a:rPr sz="2800" b="1" spc="-20" dirty="0">
                <a:latin typeface="Calibri"/>
                <a:cs typeface="Calibri"/>
              </a:rPr>
              <a:t>szczepach  </a:t>
            </a:r>
            <a:r>
              <a:rPr sz="2800" b="1" spc="-5" dirty="0">
                <a:latin typeface="Calibri"/>
                <a:cs typeface="Calibri"/>
              </a:rPr>
              <a:t>wirusów grypy </a:t>
            </a:r>
            <a:r>
              <a:rPr sz="2800" b="1" spc="-25" dirty="0">
                <a:latin typeface="Calibri"/>
                <a:cs typeface="Calibri"/>
              </a:rPr>
              <a:t>ptaków </a:t>
            </a:r>
            <a:r>
              <a:rPr sz="2800" b="1" spc="-5" dirty="0">
                <a:latin typeface="Calibri"/>
                <a:cs typeface="Calibri"/>
              </a:rPr>
              <a:t>wywołujących </a:t>
            </a:r>
            <a:r>
              <a:rPr sz="2800" b="1" spc="-20" dirty="0">
                <a:latin typeface="Calibri"/>
                <a:cs typeface="Calibri"/>
              </a:rPr>
              <a:t>zakażenia</a:t>
            </a:r>
            <a:r>
              <a:rPr sz="2800" b="1" spc="14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człowieka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1638" rIns="0" bIns="0" rtlCol="0">
            <a:spAutoFit/>
          </a:bodyPr>
          <a:lstStyle/>
          <a:p>
            <a:pPr marL="2144395">
              <a:lnSpc>
                <a:spcPct val="100000"/>
              </a:lnSpc>
            </a:pPr>
            <a:r>
              <a:rPr dirty="0"/>
              <a:t>Zalecenia dla</a:t>
            </a:r>
            <a:r>
              <a:rPr spc="-105" dirty="0"/>
              <a:t> </a:t>
            </a:r>
            <a:r>
              <a:rPr dirty="0"/>
              <a:t>ludzi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30200" y="1248536"/>
            <a:ext cx="8126730" cy="4725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marR="5080" indent="-286385" algn="just">
              <a:lnSpc>
                <a:spcPct val="100000"/>
              </a:lnSpc>
              <a:buFont typeface="Arial"/>
              <a:buChar char="•"/>
              <a:tabLst>
                <a:tab pos="299720" algn="l"/>
              </a:tabLst>
            </a:pPr>
            <a:r>
              <a:rPr sz="2800" spc="-5" dirty="0">
                <a:latin typeface="Calibri"/>
                <a:cs typeface="Calibri"/>
              </a:rPr>
              <a:t>w </a:t>
            </a:r>
            <a:r>
              <a:rPr sz="2800" spc="-10" dirty="0">
                <a:latin typeface="Calibri"/>
                <a:cs typeface="Calibri"/>
              </a:rPr>
              <a:t>chwili </a:t>
            </a:r>
            <a:r>
              <a:rPr sz="2800" spc="-5" dirty="0">
                <a:latin typeface="Calibri"/>
                <a:cs typeface="Calibri"/>
              </a:rPr>
              <a:t>obecnej nie ma </a:t>
            </a:r>
            <a:r>
              <a:rPr sz="2800" spc="-15" dirty="0">
                <a:latin typeface="Calibri"/>
                <a:cs typeface="Calibri"/>
              </a:rPr>
              <a:t>podstaw </a:t>
            </a:r>
            <a:r>
              <a:rPr sz="2800" spc="-10" dirty="0">
                <a:latin typeface="Calibri"/>
                <a:cs typeface="Calibri"/>
              </a:rPr>
              <a:t>do </a:t>
            </a:r>
            <a:r>
              <a:rPr sz="2800" spc="-15" dirty="0">
                <a:latin typeface="Calibri"/>
                <a:cs typeface="Calibri"/>
              </a:rPr>
              <a:t>wprowadzania </a:t>
            </a:r>
            <a:r>
              <a:rPr sz="2800" spc="6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ponadstandardowych </a:t>
            </a:r>
            <a:r>
              <a:rPr sz="2800" spc="-25" dirty="0">
                <a:latin typeface="Calibri"/>
                <a:cs typeface="Calibri"/>
              </a:rPr>
              <a:t>środków </a:t>
            </a:r>
            <a:r>
              <a:rPr sz="2800" spc="-15" dirty="0">
                <a:latin typeface="Calibri"/>
                <a:cs typeface="Calibri"/>
              </a:rPr>
              <a:t>prewencyjnych </a:t>
            </a:r>
            <a:r>
              <a:rPr sz="2800" spc="-5" dirty="0">
                <a:latin typeface="Calibri"/>
                <a:cs typeface="Calibri"/>
              </a:rPr>
              <a:t>w  odniesieniu do ludzi - </a:t>
            </a:r>
            <a:r>
              <a:rPr sz="2800" spc="-15" dirty="0">
                <a:latin typeface="Calibri"/>
                <a:cs typeface="Calibri"/>
              </a:rPr>
              <a:t>zaleca </a:t>
            </a:r>
            <a:r>
              <a:rPr sz="2800" spc="-5" dirty="0">
                <a:latin typeface="Calibri"/>
                <a:cs typeface="Calibri"/>
              </a:rPr>
              <a:t>się </a:t>
            </a:r>
            <a:r>
              <a:rPr sz="2800" spc="-15" dirty="0">
                <a:latin typeface="Calibri"/>
                <a:cs typeface="Calibri"/>
              </a:rPr>
              <a:t>stosowanie </a:t>
            </a:r>
            <a:r>
              <a:rPr sz="2800" spc="6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rutynowych </a:t>
            </a:r>
            <a:r>
              <a:rPr sz="2800" spc="-15" dirty="0">
                <a:latin typeface="Calibri"/>
                <a:cs typeface="Calibri"/>
              </a:rPr>
              <a:t>zasad </a:t>
            </a:r>
            <a:r>
              <a:rPr sz="2800" spc="-40" dirty="0">
                <a:latin typeface="Calibri"/>
                <a:cs typeface="Calibri"/>
              </a:rPr>
              <a:t>higieny, </a:t>
            </a:r>
            <a:r>
              <a:rPr sz="2800" spc="-10" dirty="0">
                <a:latin typeface="Calibri"/>
                <a:cs typeface="Calibri"/>
              </a:rPr>
              <a:t>takich </a:t>
            </a:r>
            <a:r>
              <a:rPr sz="2800" spc="-5" dirty="0">
                <a:latin typeface="Calibri"/>
                <a:cs typeface="Calibri"/>
              </a:rPr>
              <a:t>jak </a:t>
            </a:r>
            <a:r>
              <a:rPr sz="2800" spc="-20" dirty="0">
                <a:latin typeface="Calibri"/>
                <a:cs typeface="Calibri"/>
              </a:rPr>
              <a:t>mycie </a:t>
            </a:r>
            <a:r>
              <a:rPr sz="2800" dirty="0">
                <a:latin typeface="Calibri"/>
                <a:cs typeface="Calibri"/>
              </a:rPr>
              <a:t>rąk </a:t>
            </a:r>
            <a:r>
              <a:rPr sz="2800" spc="-5" dirty="0">
                <a:latin typeface="Calibri"/>
                <a:cs typeface="Calibri"/>
              </a:rPr>
              <a:t>ciepłą  </a:t>
            </a:r>
            <a:r>
              <a:rPr sz="2800" spc="-10" dirty="0">
                <a:latin typeface="Calibri"/>
                <a:cs typeface="Calibri"/>
              </a:rPr>
              <a:t>wodą </a:t>
            </a:r>
            <a:r>
              <a:rPr sz="2800" spc="-5" dirty="0">
                <a:latin typeface="Calibri"/>
                <a:cs typeface="Calibri"/>
              </a:rPr>
              <a:t>z </a:t>
            </a:r>
            <a:r>
              <a:rPr sz="2800" spc="-20" dirty="0">
                <a:latin typeface="Calibri"/>
                <a:cs typeface="Calibri"/>
              </a:rPr>
              <a:t>mydłem oraz </a:t>
            </a:r>
            <a:r>
              <a:rPr sz="2800" spc="-15" dirty="0">
                <a:latin typeface="Calibri"/>
                <a:cs typeface="Calibri"/>
              </a:rPr>
              <a:t>unikanie </a:t>
            </a:r>
            <a:r>
              <a:rPr sz="2800" spc="-10" dirty="0">
                <a:latin typeface="Calibri"/>
                <a:cs typeface="Calibri"/>
              </a:rPr>
              <a:t>bezpośredniego  </a:t>
            </a:r>
            <a:r>
              <a:rPr sz="2800" spc="-25" dirty="0">
                <a:latin typeface="Calibri"/>
                <a:cs typeface="Calibri"/>
              </a:rPr>
              <a:t>kontaktu </a:t>
            </a:r>
            <a:r>
              <a:rPr sz="2800" spc="-5" dirty="0">
                <a:latin typeface="Calibri"/>
                <a:cs typeface="Calibri"/>
              </a:rPr>
              <a:t>z </a:t>
            </a:r>
            <a:r>
              <a:rPr sz="2800" spc="-15" dirty="0">
                <a:latin typeface="Calibri"/>
                <a:cs typeface="Calibri"/>
              </a:rPr>
              <a:t>drobiem </a:t>
            </a:r>
            <a:r>
              <a:rPr sz="2800" spc="-5" dirty="0">
                <a:latin typeface="Calibri"/>
                <a:cs typeface="Calibri"/>
              </a:rPr>
              <a:t>chorym, padłym </a:t>
            </a:r>
            <a:r>
              <a:rPr sz="2800" spc="-15" dirty="0">
                <a:latin typeface="Calibri"/>
                <a:cs typeface="Calibri"/>
              </a:rPr>
              <a:t>ptactwem </a:t>
            </a:r>
            <a:r>
              <a:rPr sz="2800" spc="-5" dirty="0">
                <a:latin typeface="Calibri"/>
                <a:cs typeface="Calibri"/>
              </a:rPr>
              <a:t>dzikim  </a:t>
            </a:r>
            <a:r>
              <a:rPr sz="2800" spc="-20" dirty="0">
                <a:latin typeface="Calibri"/>
                <a:cs typeface="Calibri"/>
              </a:rPr>
              <a:t>oraz </a:t>
            </a:r>
            <a:r>
              <a:rPr sz="2800" spc="-15" dirty="0">
                <a:latin typeface="Calibri"/>
                <a:cs typeface="Calibri"/>
              </a:rPr>
              <a:t>przedmiotami, </a:t>
            </a:r>
            <a:r>
              <a:rPr sz="2800" spc="-10" dirty="0">
                <a:latin typeface="Calibri"/>
                <a:cs typeface="Calibri"/>
              </a:rPr>
              <a:t>na </a:t>
            </a:r>
            <a:r>
              <a:rPr sz="2800" spc="-15" dirty="0">
                <a:latin typeface="Calibri"/>
                <a:cs typeface="Calibri"/>
              </a:rPr>
              <a:t>których </a:t>
            </a:r>
            <a:r>
              <a:rPr sz="2800" dirty="0">
                <a:latin typeface="Calibri"/>
                <a:cs typeface="Calibri"/>
              </a:rPr>
              <a:t>znajdują </a:t>
            </a:r>
            <a:r>
              <a:rPr sz="2800" spc="-5" dirty="0">
                <a:latin typeface="Calibri"/>
                <a:cs typeface="Calibri"/>
              </a:rPr>
              <a:t>się ślady  </a:t>
            </a:r>
            <a:r>
              <a:rPr sz="2800" spc="-15" dirty="0">
                <a:latin typeface="Calibri"/>
                <a:cs typeface="Calibri"/>
              </a:rPr>
              <a:t>ptasich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odchodów</a:t>
            </a:r>
            <a:endParaRPr sz="2800">
              <a:latin typeface="Calibri"/>
              <a:cs typeface="Calibri"/>
            </a:endParaRPr>
          </a:p>
          <a:p>
            <a:pPr marL="299085" marR="7620" indent="-286385" algn="just">
              <a:lnSpc>
                <a:spcPct val="100000"/>
              </a:lnSpc>
              <a:buFont typeface="Arial"/>
              <a:buChar char="•"/>
              <a:tabLst>
                <a:tab pos="380365" algn="l"/>
              </a:tabLst>
            </a:pPr>
            <a:r>
              <a:rPr sz="2800" spc="-5" dirty="0">
                <a:latin typeface="Calibri"/>
                <a:cs typeface="Calibri"/>
              </a:rPr>
              <a:t>wirus </a:t>
            </a:r>
            <a:r>
              <a:rPr sz="2800" spc="-30" dirty="0">
                <a:latin typeface="Calibri"/>
                <a:cs typeface="Calibri"/>
              </a:rPr>
              <a:t>szybko </a:t>
            </a:r>
            <a:r>
              <a:rPr sz="2800" spc="-5" dirty="0">
                <a:latin typeface="Calibri"/>
                <a:cs typeface="Calibri"/>
              </a:rPr>
              <a:t>ginie w </a:t>
            </a:r>
            <a:r>
              <a:rPr sz="2800" spc="-15" dirty="0">
                <a:latin typeface="Calibri"/>
                <a:cs typeface="Calibri"/>
              </a:rPr>
              <a:t>produktach </a:t>
            </a:r>
            <a:r>
              <a:rPr sz="2800" spc="-10" dirty="0">
                <a:latin typeface="Calibri"/>
                <a:cs typeface="Calibri"/>
              </a:rPr>
              <a:t>drobiarskich  </a:t>
            </a:r>
            <a:r>
              <a:rPr sz="2800" spc="-15" dirty="0">
                <a:latin typeface="Calibri"/>
                <a:cs typeface="Calibri"/>
              </a:rPr>
              <a:t>poddanych </a:t>
            </a:r>
            <a:r>
              <a:rPr sz="2800" spc="-10" dirty="0">
                <a:latin typeface="Calibri"/>
                <a:cs typeface="Calibri"/>
              </a:rPr>
              <a:t>obróbce termicznej </a:t>
            </a:r>
            <a:r>
              <a:rPr sz="2800" spc="10" dirty="0">
                <a:latin typeface="Calibri"/>
                <a:cs typeface="Calibri"/>
              </a:rPr>
              <a:t>(jaja </a:t>
            </a:r>
            <a:r>
              <a:rPr sz="2800" spc="-5" dirty="0">
                <a:latin typeface="Calibri"/>
                <a:cs typeface="Calibri"/>
              </a:rPr>
              <a:t>w </a:t>
            </a:r>
            <a:r>
              <a:rPr sz="2800" dirty="0">
                <a:latin typeface="Calibri"/>
                <a:cs typeface="Calibri"/>
              </a:rPr>
              <a:t>60ºC </a:t>
            </a:r>
            <a:r>
              <a:rPr sz="2800" spc="-5" dirty="0">
                <a:latin typeface="Calibri"/>
                <a:cs typeface="Calibri"/>
              </a:rPr>
              <a:t>– 180  </a:t>
            </a:r>
            <a:r>
              <a:rPr sz="2800" spc="-15" dirty="0">
                <a:latin typeface="Calibri"/>
                <a:cs typeface="Calibri"/>
              </a:rPr>
              <a:t>sekund; </a:t>
            </a:r>
            <a:r>
              <a:rPr sz="2800" spc="-5" dirty="0">
                <a:latin typeface="Calibri"/>
                <a:cs typeface="Calibri"/>
              </a:rPr>
              <a:t>mięso </a:t>
            </a:r>
            <a:r>
              <a:rPr sz="2800" spc="-20" dirty="0">
                <a:latin typeface="Calibri"/>
                <a:cs typeface="Calibri"/>
              </a:rPr>
              <a:t>drobiowe </a:t>
            </a:r>
            <a:r>
              <a:rPr sz="2800" spc="-5" dirty="0">
                <a:latin typeface="Calibri"/>
                <a:cs typeface="Calibri"/>
              </a:rPr>
              <a:t>70ºC – 3</a:t>
            </a:r>
            <a:r>
              <a:rPr sz="2800" spc="16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sekundy)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1638" rIns="0" bIns="0" rtlCol="0">
            <a:spAutoFit/>
          </a:bodyPr>
          <a:lstStyle/>
          <a:p>
            <a:pPr marL="777240">
              <a:lnSpc>
                <a:spcPct val="100000"/>
              </a:lnSpc>
            </a:pPr>
            <a:r>
              <a:rPr dirty="0"/>
              <a:t>Zalecenia w odniesieniu do</a:t>
            </a:r>
            <a:r>
              <a:rPr spc="-135" dirty="0"/>
              <a:t> </a:t>
            </a:r>
            <a:r>
              <a:rPr spc="-10" dirty="0"/>
              <a:t>drobiu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939923" y="1248536"/>
            <a:ext cx="1298575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25" dirty="0">
                <a:latin typeface="Calibri"/>
                <a:cs typeface="Calibri"/>
              </a:rPr>
              <a:t>kontaktu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26077" y="1248536"/>
            <a:ext cx="105283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5" dirty="0">
                <a:latin typeface="Calibri"/>
                <a:cs typeface="Calibri"/>
              </a:rPr>
              <a:t>międ</a:t>
            </a:r>
            <a:r>
              <a:rPr sz="2800" spc="-35" dirty="0">
                <a:latin typeface="Calibri"/>
                <a:cs typeface="Calibri"/>
              </a:rPr>
              <a:t>z</a:t>
            </a:r>
            <a:r>
              <a:rPr sz="2800" dirty="0">
                <a:latin typeface="Calibri"/>
                <a:cs typeface="Calibri"/>
              </a:rPr>
              <a:t>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65089" y="1248536"/>
            <a:ext cx="124587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latin typeface="Calibri"/>
                <a:cs typeface="Calibri"/>
              </a:rPr>
              <a:t>drobiem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98030" y="1248536"/>
            <a:ext cx="1863725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96240" algn="l"/>
              </a:tabLst>
            </a:pPr>
            <a:r>
              <a:rPr sz="2800" spc="-5" dirty="0">
                <a:latin typeface="Calibri"/>
                <a:cs typeface="Calibri"/>
              </a:rPr>
              <a:t>a	</a:t>
            </a:r>
            <a:r>
              <a:rPr sz="2800" spc="-25" dirty="0">
                <a:latin typeface="Calibri"/>
                <a:cs typeface="Calibri"/>
              </a:rPr>
              <a:t>p</a:t>
            </a:r>
            <a:r>
              <a:rPr sz="2800" spc="-30" dirty="0">
                <a:latin typeface="Calibri"/>
                <a:cs typeface="Calibri"/>
              </a:rPr>
              <a:t>t</a:t>
            </a:r>
            <a:r>
              <a:rPr sz="2800" spc="-5" dirty="0">
                <a:latin typeface="Calibri"/>
                <a:cs typeface="Calibri"/>
              </a:rPr>
              <a:t>act</a:t>
            </a:r>
            <a:r>
              <a:rPr sz="2800" spc="-20" dirty="0">
                <a:latin typeface="Calibri"/>
                <a:cs typeface="Calibri"/>
              </a:rPr>
              <a:t>w</a:t>
            </a:r>
            <a:r>
              <a:rPr sz="2800" spc="-5" dirty="0">
                <a:latin typeface="Calibri"/>
                <a:cs typeface="Calibri"/>
              </a:rPr>
              <a:t>em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0200" y="1248536"/>
            <a:ext cx="2423795" cy="8839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latin typeface="Calibri"/>
                <a:cs typeface="Calibri"/>
              </a:rPr>
              <a:t>Uniemożliwienie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800" spc="-10" dirty="0">
                <a:latin typeface="Calibri"/>
                <a:cs typeface="Calibri"/>
              </a:rPr>
              <a:t>dzikim: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10254" y="2529078"/>
            <a:ext cx="1496695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52425" algn="l"/>
              </a:tabLst>
            </a:pPr>
            <a:r>
              <a:rPr sz="2800" spc="-5" dirty="0">
                <a:latin typeface="Calibri"/>
                <a:cs typeface="Calibri"/>
              </a:rPr>
              <a:t>-	</a:t>
            </a:r>
            <a:r>
              <a:rPr sz="2800" spc="-20" dirty="0">
                <a:latin typeface="Calibri"/>
                <a:cs typeface="Calibri"/>
              </a:rPr>
              <a:t>poprzez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11292" y="2529078"/>
            <a:ext cx="205613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5" dirty="0">
                <a:latin typeface="Calibri"/>
                <a:cs typeface="Calibri"/>
              </a:rPr>
              <a:t>utrzymywanie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271766" y="2529078"/>
            <a:ext cx="1688464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420495" algn="l"/>
              </a:tabLst>
            </a:pPr>
            <a:r>
              <a:rPr sz="2800" spc="-10" dirty="0">
                <a:latin typeface="Calibri"/>
                <a:cs typeface="Calibri"/>
              </a:rPr>
              <a:t>d</a:t>
            </a:r>
            <a:r>
              <a:rPr sz="2800" spc="-65" dirty="0">
                <a:latin typeface="Calibri"/>
                <a:cs typeface="Calibri"/>
              </a:rPr>
              <a:t>r</a:t>
            </a:r>
            <a:r>
              <a:rPr sz="2800" spc="0" dirty="0">
                <a:latin typeface="Calibri"/>
                <a:cs typeface="Calibri"/>
              </a:rPr>
              <a:t>o</a:t>
            </a:r>
            <a:r>
              <a:rPr sz="2800" spc="-10" dirty="0">
                <a:latin typeface="Calibri"/>
                <a:cs typeface="Calibri"/>
              </a:rPr>
              <a:t>bi</a:t>
            </a:r>
            <a:r>
              <a:rPr sz="2800" spc="-5" dirty="0">
                <a:latin typeface="Calibri"/>
                <a:cs typeface="Calibri"/>
              </a:rPr>
              <a:t>u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5" dirty="0">
                <a:latin typeface="Calibri"/>
                <a:cs typeface="Calibri"/>
              </a:rPr>
              <a:t>w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0200" y="2529078"/>
            <a:ext cx="2774950" cy="2164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buChar char="-"/>
              <a:tabLst>
                <a:tab pos="469900" algn="l"/>
                <a:tab pos="470534" algn="l"/>
              </a:tabLst>
            </a:pPr>
            <a:r>
              <a:rPr sz="2800" spc="-5" dirty="0">
                <a:latin typeface="Calibri"/>
                <a:cs typeface="Calibri"/>
              </a:rPr>
              <a:t>b</a:t>
            </a:r>
            <a:r>
              <a:rPr sz="2800" spc="-40" dirty="0">
                <a:latin typeface="Calibri"/>
                <a:cs typeface="Calibri"/>
              </a:rPr>
              <a:t>e</a:t>
            </a:r>
            <a:r>
              <a:rPr sz="2800" spc="-5" dirty="0">
                <a:latin typeface="Calibri"/>
                <a:cs typeface="Calibri"/>
              </a:rPr>
              <a:t>zpoś</a:t>
            </a:r>
            <a:r>
              <a:rPr sz="2800" spc="-45" dirty="0">
                <a:latin typeface="Calibri"/>
                <a:cs typeface="Calibri"/>
              </a:rPr>
              <a:t>r</a:t>
            </a:r>
            <a:r>
              <a:rPr sz="2800" spc="-5" dirty="0">
                <a:latin typeface="Calibri"/>
                <a:cs typeface="Calibri"/>
              </a:rPr>
              <a:t>edni</a:t>
            </a:r>
            <a:r>
              <a:rPr sz="2800" spc="-15" dirty="0">
                <a:latin typeface="Calibri"/>
                <a:cs typeface="Calibri"/>
              </a:rPr>
              <a:t>e</a:t>
            </a:r>
            <a:r>
              <a:rPr sz="2800" spc="-25" dirty="0">
                <a:latin typeface="Calibri"/>
                <a:cs typeface="Calibri"/>
              </a:rPr>
              <a:t>g</a:t>
            </a:r>
            <a:r>
              <a:rPr sz="2800" spc="-5" dirty="0">
                <a:latin typeface="Calibri"/>
                <a:cs typeface="Calibri"/>
              </a:rPr>
              <a:t>o</a:t>
            </a:r>
            <a:endParaRPr sz="28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800" spc="-10" dirty="0">
                <a:latin typeface="Calibri"/>
                <a:cs typeface="Calibri"/>
              </a:rPr>
              <a:t>zamknięciu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buChar char="-"/>
              <a:tabLst>
                <a:tab pos="469900" algn="l"/>
                <a:tab pos="470534" algn="l"/>
                <a:tab pos="2492375" algn="l"/>
              </a:tabLst>
            </a:pPr>
            <a:r>
              <a:rPr sz="2800" spc="-10" dirty="0">
                <a:latin typeface="Calibri"/>
                <a:cs typeface="Calibri"/>
              </a:rPr>
              <a:t>pośredniego	</a:t>
            </a:r>
            <a:r>
              <a:rPr sz="2800" spc="-5" dirty="0">
                <a:latin typeface="Calibri"/>
                <a:cs typeface="Calibri"/>
              </a:rPr>
              <a:t>-</a:t>
            </a:r>
            <a:endParaRPr sz="28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tabLst>
                <a:tab pos="1699895" algn="l"/>
              </a:tabLst>
            </a:pPr>
            <a:r>
              <a:rPr sz="2800" spc="-5" dirty="0">
                <a:latin typeface="Calibri"/>
                <a:cs typeface="Calibri"/>
              </a:rPr>
              <a:t>wirus	</a:t>
            </a:r>
            <a:r>
              <a:rPr sz="2800" spc="-30" dirty="0">
                <a:latin typeface="Calibri"/>
                <a:cs typeface="Calibri"/>
              </a:rPr>
              <a:t>może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47186" y="3809492"/>
            <a:ext cx="1157605" cy="8839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800" spc="-10" dirty="0">
                <a:latin typeface="Calibri"/>
                <a:cs typeface="Calibri"/>
              </a:rPr>
              <a:t>po</a:t>
            </a:r>
            <a:r>
              <a:rPr sz="2800" spc="0" dirty="0">
                <a:latin typeface="Calibri"/>
                <a:cs typeface="Calibri"/>
              </a:rPr>
              <a:t>p</a:t>
            </a:r>
            <a:r>
              <a:rPr sz="2800" spc="-5" dirty="0">
                <a:latin typeface="Calibri"/>
                <a:cs typeface="Calibri"/>
              </a:rPr>
              <a:t>r</a:t>
            </a:r>
            <a:r>
              <a:rPr sz="2800" spc="-75" dirty="0">
                <a:latin typeface="Calibri"/>
                <a:cs typeface="Calibri"/>
              </a:rPr>
              <a:t>z</a:t>
            </a:r>
            <a:r>
              <a:rPr sz="2800" spc="-30" dirty="0">
                <a:latin typeface="Calibri"/>
                <a:cs typeface="Calibri"/>
              </a:rPr>
              <a:t>e</a:t>
            </a:r>
            <a:r>
              <a:rPr sz="2800" spc="-5" dirty="0">
                <a:latin typeface="Calibri"/>
                <a:cs typeface="Calibri"/>
              </a:rPr>
              <a:t>z</a:t>
            </a:r>
            <a:endParaRPr sz="2800">
              <a:latin typeface="Calibri"/>
              <a:cs typeface="Calibri"/>
            </a:endParaRPr>
          </a:p>
          <a:p>
            <a:pPr marR="49530" algn="ctr">
              <a:lnSpc>
                <a:spcPct val="100000"/>
              </a:lnSpc>
            </a:pPr>
            <a:r>
              <a:rPr sz="2800" spc="-30" dirty="0">
                <a:latin typeface="Calibri"/>
                <a:cs typeface="Calibri"/>
              </a:rPr>
              <a:t>zostać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06848" y="3809492"/>
            <a:ext cx="4450715" cy="8839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  <a:tabLst>
                <a:tab pos="2129155" algn="l"/>
                <a:tab pos="4247515" algn="l"/>
              </a:tabLst>
            </a:pPr>
            <a:r>
              <a:rPr sz="2800" spc="-25" dirty="0">
                <a:latin typeface="Calibri"/>
                <a:cs typeface="Calibri"/>
              </a:rPr>
              <a:t>w</a:t>
            </a:r>
            <a:r>
              <a:rPr sz="2800" spc="-5" dirty="0">
                <a:latin typeface="Calibri"/>
                <a:cs typeface="Calibri"/>
              </a:rPr>
              <a:t>z</a:t>
            </a:r>
            <a:r>
              <a:rPr sz="2800" spc="-20" dirty="0">
                <a:latin typeface="Calibri"/>
                <a:cs typeface="Calibri"/>
              </a:rPr>
              <a:t>m</a:t>
            </a:r>
            <a:r>
              <a:rPr sz="2800" spc="-10" dirty="0">
                <a:latin typeface="Calibri"/>
                <a:cs typeface="Calibri"/>
              </a:rPr>
              <a:t>ocnieni</a:t>
            </a:r>
            <a:r>
              <a:rPr sz="2800" spc="-5" dirty="0">
                <a:latin typeface="Calibri"/>
                <a:cs typeface="Calibri"/>
              </a:rPr>
              <a:t>e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10" dirty="0">
                <a:latin typeface="Calibri"/>
                <a:cs typeface="Calibri"/>
              </a:rPr>
              <a:t>b</a:t>
            </a:r>
            <a:r>
              <a:rPr sz="2800" spc="-20" dirty="0">
                <a:latin typeface="Calibri"/>
                <a:cs typeface="Calibri"/>
              </a:rPr>
              <a:t>i</a:t>
            </a:r>
            <a:r>
              <a:rPr sz="2800" spc="-10" dirty="0">
                <a:latin typeface="Calibri"/>
                <a:cs typeface="Calibri"/>
              </a:rPr>
              <a:t>oase</a:t>
            </a:r>
            <a:r>
              <a:rPr sz="2800" spc="-30" dirty="0">
                <a:latin typeface="Calibri"/>
                <a:cs typeface="Calibri"/>
              </a:rPr>
              <a:t>k</a:t>
            </a:r>
            <a:r>
              <a:rPr sz="2800" spc="-10" dirty="0">
                <a:latin typeface="Calibri"/>
                <a:cs typeface="Calibri"/>
              </a:rPr>
              <a:t>u</a:t>
            </a:r>
            <a:r>
              <a:rPr sz="2800" spc="-65" dirty="0">
                <a:latin typeface="Calibri"/>
                <a:cs typeface="Calibri"/>
              </a:rPr>
              <a:t>r</a:t>
            </a:r>
            <a:r>
              <a:rPr sz="2800" spc="-5" dirty="0">
                <a:latin typeface="Calibri"/>
                <a:cs typeface="Calibri"/>
              </a:rPr>
              <a:t>ac</a:t>
            </a:r>
            <a:r>
              <a:rPr sz="2800" dirty="0">
                <a:latin typeface="Calibri"/>
                <a:cs typeface="Calibri"/>
              </a:rPr>
              <a:t>j</a:t>
            </a:r>
            <a:r>
              <a:rPr sz="2800" spc="-5" dirty="0">
                <a:latin typeface="Calibri"/>
                <a:cs typeface="Calibri"/>
              </a:rPr>
              <a:t>i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5" dirty="0">
                <a:latin typeface="Calibri"/>
                <a:cs typeface="Calibri"/>
              </a:rPr>
              <a:t>–</a:t>
            </a:r>
            <a:endParaRPr sz="2800">
              <a:latin typeface="Calibri"/>
              <a:cs typeface="Calibri"/>
            </a:endParaRPr>
          </a:p>
          <a:p>
            <a:pPr marL="66675" algn="ctr">
              <a:lnSpc>
                <a:spcPct val="100000"/>
              </a:lnSpc>
              <a:tabLst>
                <a:tab pos="1960245" algn="l"/>
                <a:tab pos="2761615" algn="l"/>
                <a:tab pos="4066540" algn="l"/>
              </a:tabLst>
            </a:pPr>
            <a:r>
              <a:rPr sz="2800" spc="-5" dirty="0">
                <a:latin typeface="Calibri"/>
                <a:cs typeface="Calibri"/>
              </a:rPr>
              <a:t>wnies</a:t>
            </a:r>
            <a:r>
              <a:rPr sz="2800" spc="-20" dirty="0">
                <a:latin typeface="Calibri"/>
                <a:cs typeface="Calibri"/>
              </a:rPr>
              <a:t>i</a:t>
            </a:r>
            <a:r>
              <a:rPr sz="2800" spc="-10" dirty="0">
                <a:latin typeface="Calibri"/>
                <a:cs typeface="Calibri"/>
              </a:rPr>
              <a:t>o</a:t>
            </a:r>
            <a:r>
              <a:rPr sz="2800" spc="-60" dirty="0">
                <a:latin typeface="Calibri"/>
                <a:cs typeface="Calibri"/>
              </a:rPr>
              <a:t>n</a:t>
            </a:r>
            <a:r>
              <a:rPr sz="2800" spc="-5" dirty="0">
                <a:latin typeface="Calibri"/>
                <a:cs typeface="Calibri"/>
              </a:rPr>
              <a:t>y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10" dirty="0">
                <a:latin typeface="Calibri"/>
                <a:cs typeface="Calibri"/>
              </a:rPr>
              <a:t>n</a:t>
            </a:r>
            <a:r>
              <a:rPr sz="2800" spc="-5" dirty="0">
                <a:latin typeface="Calibri"/>
                <a:cs typeface="Calibri"/>
              </a:rPr>
              <a:t>a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80" dirty="0">
                <a:latin typeface="Calibri"/>
                <a:cs typeface="Calibri"/>
              </a:rPr>
              <a:t>f</a:t>
            </a:r>
            <a:r>
              <a:rPr sz="2800" spc="-5" dirty="0">
                <a:latin typeface="Calibri"/>
                <a:cs typeface="Calibri"/>
              </a:rPr>
              <a:t>ermę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10" dirty="0">
                <a:latin typeface="Calibri"/>
                <a:cs typeface="Calibri"/>
              </a:rPr>
              <a:t>na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87704" y="4662932"/>
            <a:ext cx="8171180" cy="884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701290" algn="l"/>
                <a:tab pos="3886835" algn="l"/>
                <a:tab pos="5643245" algn="l"/>
                <a:tab pos="7030084" algn="l"/>
              </a:tabLst>
            </a:pPr>
            <a:r>
              <a:rPr sz="2800" spc="-25" dirty="0">
                <a:latin typeface="Calibri"/>
                <a:cs typeface="Calibri"/>
              </a:rPr>
              <a:t>zanieczyszczonym	</a:t>
            </a:r>
            <a:r>
              <a:rPr sz="2800" spc="-10" dirty="0">
                <a:latin typeface="Calibri"/>
                <a:cs typeface="Calibri"/>
              </a:rPr>
              <a:t>ptasimi	</a:t>
            </a:r>
            <a:r>
              <a:rPr sz="2800" spc="-5" dirty="0">
                <a:latin typeface="Calibri"/>
                <a:cs typeface="Calibri"/>
              </a:rPr>
              <a:t>odchodami	</a:t>
            </a:r>
            <a:r>
              <a:rPr sz="2800" spc="-10" dirty="0">
                <a:latin typeface="Calibri"/>
                <a:cs typeface="Calibri"/>
              </a:rPr>
              <a:t>sprzęcie,	</a:t>
            </a:r>
            <a:r>
              <a:rPr sz="2800" spc="-40" dirty="0">
                <a:latin typeface="Calibri"/>
                <a:cs typeface="Calibri"/>
              </a:rPr>
              <a:t>odzieży,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800" spc="-10" dirty="0">
                <a:latin typeface="Calibri"/>
                <a:cs typeface="Calibri"/>
              </a:rPr>
              <a:t>butach, </a:t>
            </a:r>
            <a:r>
              <a:rPr sz="2800" spc="-50" dirty="0">
                <a:latin typeface="Calibri"/>
                <a:cs typeface="Calibri"/>
              </a:rPr>
              <a:t>paszy, </a:t>
            </a:r>
            <a:r>
              <a:rPr sz="2800" spc="-20" dirty="0">
                <a:latin typeface="Calibri"/>
                <a:cs typeface="Calibri"/>
              </a:rPr>
              <a:t>środkach</a:t>
            </a:r>
            <a:r>
              <a:rPr sz="2800" spc="15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transportu!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/>
              <a:t>Dziękuję </a:t>
            </a:r>
            <a:r>
              <a:rPr spc="-5" dirty="0"/>
              <a:t>za</a:t>
            </a:r>
            <a:r>
              <a:rPr spc="-85" dirty="0"/>
              <a:t> </a:t>
            </a:r>
            <a:r>
              <a:rPr spc="-5" dirty="0"/>
              <a:t>uwagę!</a:t>
            </a:r>
          </a:p>
        </p:txBody>
      </p:sp>
      <p:sp>
        <p:nvSpPr>
          <p:cNvPr id="3" name="object 3"/>
          <p:cNvSpPr/>
          <p:nvPr/>
        </p:nvSpPr>
        <p:spPr>
          <a:xfrm>
            <a:off x="251523" y="3500996"/>
            <a:ext cx="5787517" cy="3008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88391" y="2904109"/>
            <a:ext cx="7084695" cy="559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800" dirty="0">
                <a:latin typeface="Arial"/>
                <a:cs typeface="Arial"/>
              </a:rPr>
              <a:t>W </a:t>
            </a:r>
            <a:r>
              <a:rPr sz="1800" spc="-5" dirty="0">
                <a:latin typeface="Arial"/>
                <a:cs typeface="Arial"/>
              </a:rPr>
              <a:t>prezentacji </a:t>
            </a:r>
            <a:r>
              <a:rPr sz="1800" spc="-10" dirty="0">
                <a:latin typeface="Arial"/>
                <a:cs typeface="Arial"/>
              </a:rPr>
              <a:t>wykorzystano </a:t>
            </a:r>
            <a:r>
              <a:rPr sz="1800" spc="-5" dirty="0">
                <a:latin typeface="Arial"/>
                <a:cs typeface="Arial"/>
              </a:rPr>
              <a:t>fragmenty raportu </a:t>
            </a:r>
            <a:r>
              <a:rPr sz="1800" spc="-10" dirty="0">
                <a:latin typeface="Arial"/>
                <a:cs typeface="Arial"/>
              </a:rPr>
              <a:t>przygotowanego </a:t>
            </a:r>
            <a:r>
              <a:rPr sz="1800" spc="-5" dirty="0">
                <a:latin typeface="Arial"/>
                <a:cs typeface="Arial"/>
              </a:rPr>
              <a:t>przez  epidemiologów </a:t>
            </a:r>
            <a:r>
              <a:rPr sz="1800" dirty="0">
                <a:latin typeface="Arial"/>
                <a:cs typeface="Arial"/>
              </a:rPr>
              <a:t>APHA </a:t>
            </a:r>
            <a:r>
              <a:rPr sz="1800" spc="-10" dirty="0">
                <a:latin typeface="Arial"/>
                <a:cs typeface="Arial"/>
              </a:rPr>
              <a:t>Weybridge, </a:t>
            </a:r>
            <a:r>
              <a:rPr sz="1800" spc="-5" dirty="0">
                <a:latin typeface="Arial"/>
                <a:cs typeface="Arial"/>
              </a:rPr>
              <a:t>Wielka</a:t>
            </a:r>
            <a:r>
              <a:rPr sz="1800" spc="-16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Brytania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854</Words>
  <Application>Microsoft Office PowerPoint</Application>
  <PresentationFormat>Pokaz na ekranie (4:3)</PresentationFormat>
  <Paragraphs>236</Paragraphs>
  <Slides>26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26</vt:i4>
      </vt:variant>
    </vt:vector>
  </HeadingPairs>
  <TitlesOfParts>
    <vt:vector size="32" baseType="lpstr">
      <vt:lpstr>Arial</vt:lpstr>
      <vt:lpstr>Calibri</vt:lpstr>
      <vt:lpstr>Eras Bold ITC</vt:lpstr>
      <vt:lpstr>Times New Roman</vt:lpstr>
      <vt:lpstr>Wingdings</vt:lpstr>
      <vt:lpstr>Office Theme</vt:lpstr>
      <vt:lpstr>Wysoce zjadliwa grypa ptaków H5N8 w  Polsce i innych krajach Europy – aktualna  sytuacja i ocena ryzyka</vt:lpstr>
      <vt:lpstr>H5N8 w Europie – 2014/2015</vt:lpstr>
      <vt:lpstr>Prezentacja programu PowerPoint</vt:lpstr>
      <vt:lpstr>ROK 2016</vt:lpstr>
      <vt:lpstr>Sytuacja w Europie (w tym Polsce) (stan na 27.11.2016) – wg raportu APHA Weybridge,</vt:lpstr>
      <vt:lpstr>Sytuacja w Polsce na dzień 03.01.2017r.</vt:lpstr>
      <vt:lpstr>Dynamika epidemii H5N8 w Europie, 2016</vt:lpstr>
      <vt:lpstr>Dzikie ptaki – 131 zdarzeń („events”) dane na koniec listopada 2016</vt:lpstr>
      <vt:lpstr>Gatunki dzikich ptaków, u których stwierdzono wirus H5N8 w Europie w 2016 r.</vt:lpstr>
      <vt:lpstr>Gatunki dzikich ptaków, u których stwierdzono wirus H5N8 w Europie w 2016 r. – c.d.</vt:lpstr>
      <vt:lpstr>Gatunki dzikich ptaków, u których stwierdzono wirus H5N8 w Europie w 2016 r. – c.d.</vt:lpstr>
      <vt:lpstr>Gatunki dzikich ptaków, u których stwierdzono wirus H5N8 w Europie w 2016 r. – c.d.</vt:lpstr>
      <vt:lpstr>Gatunki dzikich ptaków, u których stwierdzono wirus H5N8 – c.d.</vt:lpstr>
      <vt:lpstr>Gatunki dzikich ptaków, u których stwierdzono wirus H5N8 – c.d.</vt:lpstr>
      <vt:lpstr>Gatunki ptaków</vt:lpstr>
      <vt:lpstr>Gatunki ptaków - c.d.</vt:lpstr>
      <vt:lpstr>Zmiany aatomo-patologiczne u łabędzia niemego</vt:lpstr>
      <vt:lpstr>W jaki sposób dochodzi do zakażenia drobiu?</vt:lpstr>
      <vt:lpstr>Trzymanie drobiu w zamknięciu zmniejsza  ryzyko wprowadzenia wirusa, ale nie  eliminuje go całkowicie:</vt:lpstr>
      <vt:lpstr>H5N8 u drobiu - 2016</vt:lpstr>
      <vt:lpstr>MOŻLIWOŚCI I PROBLEMY PRZY ZWALCZANIU</vt:lpstr>
      <vt:lpstr>Przebieg kliniczny dotychczasowych przypadków</vt:lpstr>
      <vt:lpstr>Aspekt zoonotyczny</vt:lpstr>
      <vt:lpstr>Zalecenia dla ludzi</vt:lpstr>
      <vt:lpstr>Zalecenia w odniesieniu do drobiu</vt:lpstr>
      <vt:lpstr>Dziękuję za uwagę!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KS</dc:creator>
  <cp:lastModifiedBy>Powiatowy Wejherowo</cp:lastModifiedBy>
  <cp:revision>5</cp:revision>
  <dcterms:created xsi:type="dcterms:W3CDTF">2017-01-03T07:28:00Z</dcterms:created>
  <dcterms:modified xsi:type="dcterms:W3CDTF">2017-02-24T11:48:08Z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2016-11-28T00:00:00Z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2017-01-03T00:00:00Z</vt:filetime>
  </property>
</Properties>
</file>